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3" r:id="rId18"/>
    <p:sldId id="274" r:id="rId19"/>
    <p:sldId id="275" r:id="rId20"/>
    <p:sldId id="276" r:id="rId21"/>
    <p:sldId id="277" r:id="rId22"/>
    <p:sldId id="282" r:id="rId23"/>
    <p:sldId id="283" r:id="rId24"/>
    <p:sldId id="284" r:id="rId25"/>
    <p:sldId id="285" r:id="rId26"/>
    <p:sldId id="286" r:id="rId27"/>
    <p:sldId id="289" r:id="rId2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41" d="100"/>
          <a:sy n="41" d="100"/>
        </p:scale>
        <p:origin x="-132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04F48E-1653-4A44-BCC4-690E76E7D009}" type="datetimeFigureOut">
              <a:rPr lang="it-IT" smtClean="0"/>
              <a:pPr/>
              <a:t>22/11/2013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D742AA-A00D-420C-B110-B41A9B6B9BD6}"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Dott.ssa Iolanda CANDIDI</a:t>
            </a:r>
          </a:p>
          <a:p>
            <a:r>
              <a:rPr lang="it-IT" dirty="0" smtClean="0"/>
              <a:t>Psicologa Clinica</a:t>
            </a:r>
            <a:r>
              <a:rPr lang="it-IT" baseline="0" dirty="0" smtClean="0"/>
              <a:t> e </a:t>
            </a:r>
            <a:r>
              <a:rPr lang="it-IT" baseline="0" smtClean="0"/>
              <a:t>Consulente Tecnico</a:t>
            </a:r>
            <a:endParaRPr lang="it-IT" dirty="0"/>
          </a:p>
        </p:txBody>
      </p:sp>
      <p:sp>
        <p:nvSpPr>
          <p:cNvPr id="4" name="Segnaposto numero diapositiva 3"/>
          <p:cNvSpPr>
            <a:spLocks noGrp="1"/>
          </p:cNvSpPr>
          <p:nvPr>
            <p:ph type="sldNum" sz="quarter" idx="10"/>
          </p:nvPr>
        </p:nvSpPr>
        <p:spPr/>
        <p:txBody>
          <a:bodyPr/>
          <a:lstStyle/>
          <a:p>
            <a:fld id="{8CD742AA-A00D-420C-B110-B41A9B6B9BD6}" type="slidenum">
              <a:rPr lang="it-IT" smtClean="0"/>
              <a:pPr/>
              <a:t>1</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8" name="Titolo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it-IT" smtClean="0"/>
              <a:t>Fare clic per modificare lo stile del titolo</a:t>
            </a:r>
            <a:endParaRPr kumimoji="0" lang="en-US"/>
          </a:p>
        </p:txBody>
      </p:sp>
      <p:sp>
        <p:nvSpPr>
          <p:cNvPr id="28" name="Segnaposto data 27"/>
          <p:cNvSpPr>
            <a:spLocks noGrp="1"/>
          </p:cNvSpPr>
          <p:nvPr>
            <p:ph type="dt" sz="half" idx="10"/>
          </p:nvPr>
        </p:nvSpPr>
        <p:spPr/>
        <p:txBody>
          <a:bodyPr/>
          <a:lstStyle/>
          <a:p>
            <a:fld id="{120D3D3E-7CDE-4764-B1A5-96CFB5B0DABF}" type="datetime1">
              <a:rPr lang="it-IT" smtClean="0"/>
              <a:pPr/>
              <a:t>22/11/2013</a:t>
            </a:fld>
            <a:endParaRPr lang="it-IT"/>
          </a:p>
        </p:txBody>
      </p:sp>
      <p:sp>
        <p:nvSpPr>
          <p:cNvPr id="17" name="Segnaposto piè di pagina 16"/>
          <p:cNvSpPr>
            <a:spLocks noGrp="1"/>
          </p:cNvSpPr>
          <p:nvPr>
            <p:ph type="ftr" sz="quarter" idx="11"/>
          </p:nvPr>
        </p:nvSpPr>
        <p:spPr/>
        <p:txBody>
          <a:bodyPr/>
          <a:lstStyle/>
          <a:p>
            <a:r>
              <a:rPr lang="it-IT" smtClean="0"/>
              <a:t>Dott.ssa Iolanda Candidi - Roma</a:t>
            </a:r>
            <a:endParaRPr lang="it-IT"/>
          </a:p>
        </p:txBody>
      </p:sp>
      <p:sp>
        <p:nvSpPr>
          <p:cNvPr id="29" name="Segnaposto numero diapositiva 28"/>
          <p:cNvSpPr>
            <a:spLocks noGrp="1"/>
          </p:cNvSpPr>
          <p:nvPr>
            <p:ph type="sldNum" sz="quarter" idx="12"/>
          </p:nvPr>
        </p:nvSpPr>
        <p:spPr/>
        <p:txBody>
          <a:bodyPr/>
          <a:lstStyle/>
          <a:p>
            <a:fld id="{A7DA20AE-F320-43BD-9300-97E502A9C8AF}" type="slidenum">
              <a:rPr lang="it-IT" smtClean="0"/>
              <a:pPr/>
              <a:t>‹N›</a:t>
            </a:fld>
            <a:endParaRPr lang="it-IT"/>
          </a:p>
        </p:txBody>
      </p:sp>
      <p:sp>
        <p:nvSpPr>
          <p:cNvPr id="9" name="Sottotitolo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5831EA83-52AC-4EED-8908-DB35AF889D34}" type="datetime1">
              <a:rPr lang="it-IT" smtClean="0"/>
              <a:pPr/>
              <a:t>22/11/2013</a:t>
            </a:fld>
            <a:endParaRPr lang="it-IT"/>
          </a:p>
        </p:txBody>
      </p:sp>
      <p:sp>
        <p:nvSpPr>
          <p:cNvPr id="5" name="Segnaposto piè di pagina 4"/>
          <p:cNvSpPr>
            <a:spLocks noGrp="1"/>
          </p:cNvSpPr>
          <p:nvPr>
            <p:ph type="ftr" sz="quarter" idx="11"/>
          </p:nvPr>
        </p:nvSpPr>
        <p:spPr/>
        <p:txBody>
          <a:bodyPr/>
          <a:lstStyle/>
          <a:p>
            <a:r>
              <a:rPr lang="it-IT" smtClean="0"/>
              <a:t>Dott.ssa Iolanda Candidi - Roma</a:t>
            </a:r>
            <a:endParaRPr lang="it-IT"/>
          </a:p>
        </p:txBody>
      </p:sp>
      <p:sp>
        <p:nvSpPr>
          <p:cNvPr id="6" name="Segnaposto numero diapositiva 5"/>
          <p:cNvSpPr>
            <a:spLocks noGrp="1"/>
          </p:cNvSpPr>
          <p:nvPr>
            <p:ph type="sldNum" sz="quarter" idx="12"/>
          </p:nvPr>
        </p:nvSpPr>
        <p:spPr/>
        <p:txBody>
          <a:bodyPr/>
          <a:lstStyle/>
          <a:p>
            <a:fld id="{A7DA20AE-F320-43BD-9300-97E502A9C8AF}"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EA5BFA02-5567-4536-A655-A1715FB8C83C}" type="datetime1">
              <a:rPr lang="it-IT" smtClean="0"/>
              <a:pPr/>
              <a:t>22/11/2013</a:t>
            </a:fld>
            <a:endParaRPr lang="it-IT"/>
          </a:p>
        </p:txBody>
      </p:sp>
      <p:sp>
        <p:nvSpPr>
          <p:cNvPr id="5" name="Segnaposto piè di pagina 4"/>
          <p:cNvSpPr>
            <a:spLocks noGrp="1"/>
          </p:cNvSpPr>
          <p:nvPr>
            <p:ph type="ftr" sz="quarter" idx="11"/>
          </p:nvPr>
        </p:nvSpPr>
        <p:spPr/>
        <p:txBody>
          <a:bodyPr/>
          <a:lstStyle/>
          <a:p>
            <a:r>
              <a:rPr lang="it-IT" smtClean="0"/>
              <a:t>Dott.ssa Iolanda Candidi - Roma</a:t>
            </a:r>
            <a:endParaRPr lang="it-IT"/>
          </a:p>
        </p:txBody>
      </p:sp>
      <p:sp>
        <p:nvSpPr>
          <p:cNvPr id="6" name="Segnaposto numero diapositiva 5"/>
          <p:cNvSpPr>
            <a:spLocks noGrp="1"/>
          </p:cNvSpPr>
          <p:nvPr>
            <p:ph type="sldNum" sz="quarter" idx="12"/>
          </p:nvPr>
        </p:nvSpPr>
        <p:spPr/>
        <p:txBody>
          <a:bodyPr/>
          <a:lstStyle/>
          <a:p>
            <a:fld id="{A7DA20AE-F320-43BD-9300-97E502A9C8AF}"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7D490B97-4149-4092-99EB-C902DDC63F4D}" type="datetime1">
              <a:rPr lang="it-IT" smtClean="0"/>
              <a:pPr/>
              <a:t>22/11/2013</a:t>
            </a:fld>
            <a:endParaRPr lang="it-IT"/>
          </a:p>
        </p:txBody>
      </p:sp>
      <p:sp>
        <p:nvSpPr>
          <p:cNvPr id="5" name="Segnaposto piè di pagina 4"/>
          <p:cNvSpPr>
            <a:spLocks noGrp="1"/>
          </p:cNvSpPr>
          <p:nvPr>
            <p:ph type="ftr" sz="quarter" idx="11"/>
          </p:nvPr>
        </p:nvSpPr>
        <p:spPr/>
        <p:txBody>
          <a:bodyPr/>
          <a:lstStyle/>
          <a:p>
            <a:r>
              <a:rPr lang="it-IT" smtClean="0"/>
              <a:t>Dott.ssa Iolanda Candidi - Roma</a:t>
            </a:r>
            <a:endParaRPr lang="it-IT"/>
          </a:p>
        </p:txBody>
      </p:sp>
      <p:sp>
        <p:nvSpPr>
          <p:cNvPr id="6" name="Segnaposto numero diapositiva 5"/>
          <p:cNvSpPr>
            <a:spLocks noGrp="1"/>
          </p:cNvSpPr>
          <p:nvPr>
            <p:ph type="sldNum" sz="quarter" idx="12"/>
          </p:nvPr>
        </p:nvSpPr>
        <p:spPr/>
        <p:txBody>
          <a:bodyPr/>
          <a:lstStyle/>
          <a:p>
            <a:fld id="{A7DA20AE-F320-43BD-9300-97E502A9C8AF}"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3">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40935CC2-9D96-4026-8919-BD30EC2524F1}" type="datetime1">
              <a:rPr lang="it-IT" smtClean="0"/>
              <a:pPr/>
              <a:t>22/11/2013</a:t>
            </a:fld>
            <a:endParaRPr lang="it-IT"/>
          </a:p>
        </p:txBody>
      </p:sp>
      <p:sp>
        <p:nvSpPr>
          <p:cNvPr id="5" name="Segnaposto piè di pagina 4"/>
          <p:cNvSpPr>
            <a:spLocks noGrp="1"/>
          </p:cNvSpPr>
          <p:nvPr>
            <p:ph type="ftr" sz="quarter" idx="11"/>
          </p:nvPr>
        </p:nvSpPr>
        <p:spPr/>
        <p:txBody>
          <a:bodyPr/>
          <a:lstStyle/>
          <a:p>
            <a:r>
              <a:rPr lang="it-IT" smtClean="0"/>
              <a:t>Dott.ssa Iolanda Candidi - Roma</a:t>
            </a:r>
            <a:endParaRPr lang="it-IT"/>
          </a:p>
        </p:txBody>
      </p:sp>
      <p:sp>
        <p:nvSpPr>
          <p:cNvPr id="6" name="Segnaposto numero diapositiva 5"/>
          <p:cNvSpPr>
            <a:spLocks noGrp="1"/>
          </p:cNvSpPr>
          <p:nvPr>
            <p:ph type="sldNum" sz="quarter" idx="12"/>
          </p:nvPr>
        </p:nvSpPr>
        <p:spPr>
          <a:xfrm>
            <a:off x="7924800" y="6416675"/>
            <a:ext cx="762000" cy="365125"/>
          </a:xfrm>
        </p:spPr>
        <p:txBody>
          <a:bodyPr/>
          <a:lstStyle/>
          <a:p>
            <a:fld id="{A7DA20AE-F320-43BD-9300-97E502A9C8AF}"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319CFA5D-9DC7-4CB2-B096-317BF2E57409}" type="datetime1">
              <a:rPr lang="it-IT" smtClean="0"/>
              <a:pPr/>
              <a:t>22/11/2013</a:t>
            </a:fld>
            <a:endParaRPr lang="it-IT"/>
          </a:p>
        </p:txBody>
      </p:sp>
      <p:sp>
        <p:nvSpPr>
          <p:cNvPr id="6" name="Segnaposto piè di pagina 5"/>
          <p:cNvSpPr>
            <a:spLocks noGrp="1"/>
          </p:cNvSpPr>
          <p:nvPr>
            <p:ph type="ftr" sz="quarter" idx="11"/>
          </p:nvPr>
        </p:nvSpPr>
        <p:spPr/>
        <p:txBody>
          <a:bodyPr/>
          <a:lstStyle/>
          <a:p>
            <a:r>
              <a:rPr lang="it-IT" smtClean="0"/>
              <a:t>Dott.ssa Iolanda Candidi - Roma</a:t>
            </a:r>
            <a:endParaRPr lang="it-IT"/>
          </a:p>
        </p:txBody>
      </p:sp>
      <p:sp>
        <p:nvSpPr>
          <p:cNvPr id="7" name="Segnaposto numero diapositiva 6"/>
          <p:cNvSpPr>
            <a:spLocks noGrp="1"/>
          </p:cNvSpPr>
          <p:nvPr>
            <p:ph type="sldNum" sz="quarter" idx="12"/>
          </p:nvPr>
        </p:nvSpPr>
        <p:spPr/>
        <p:txBody>
          <a:bodyPr/>
          <a:lstStyle/>
          <a:p>
            <a:fld id="{A7DA20AE-F320-43BD-9300-97E502A9C8AF}"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8229600" cy="1143000"/>
          </a:xfrm>
        </p:spPr>
        <p:txBody>
          <a:bodyPr anchor="ctr"/>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4CF79DA3-3408-4B77-BF23-B62B22214C9F}" type="datetime1">
              <a:rPr lang="it-IT" smtClean="0"/>
              <a:pPr/>
              <a:t>22/11/2013</a:t>
            </a:fld>
            <a:endParaRPr lang="it-IT"/>
          </a:p>
        </p:txBody>
      </p:sp>
      <p:sp>
        <p:nvSpPr>
          <p:cNvPr id="8" name="Segnaposto piè di pagina 7"/>
          <p:cNvSpPr>
            <a:spLocks noGrp="1"/>
          </p:cNvSpPr>
          <p:nvPr>
            <p:ph type="ftr" sz="quarter" idx="11"/>
          </p:nvPr>
        </p:nvSpPr>
        <p:spPr/>
        <p:txBody>
          <a:bodyPr/>
          <a:lstStyle/>
          <a:p>
            <a:r>
              <a:rPr lang="it-IT" smtClean="0"/>
              <a:t>Dott.ssa Iolanda Candidi - Roma</a:t>
            </a:r>
            <a:endParaRPr lang="it-IT"/>
          </a:p>
        </p:txBody>
      </p:sp>
      <p:sp>
        <p:nvSpPr>
          <p:cNvPr id="9" name="Segnaposto numero diapositiva 8"/>
          <p:cNvSpPr>
            <a:spLocks noGrp="1"/>
          </p:cNvSpPr>
          <p:nvPr>
            <p:ph type="sldNum" sz="quarter" idx="12"/>
          </p:nvPr>
        </p:nvSpPr>
        <p:spPr/>
        <p:txBody>
          <a:bodyPr/>
          <a:lstStyle/>
          <a:p>
            <a:fld id="{A7DA20AE-F320-43BD-9300-97E502A9C8AF}"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5A197ABE-FCB6-40DC-A72C-0E356A5B2629}" type="datetime1">
              <a:rPr lang="it-IT" smtClean="0"/>
              <a:pPr/>
              <a:t>22/11/2013</a:t>
            </a:fld>
            <a:endParaRPr lang="it-IT"/>
          </a:p>
        </p:txBody>
      </p:sp>
      <p:sp>
        <p:nvSpPr>
          <p:cNvPr id="4" name="Segnaposto piè di pagina 3"/>
          <p:cNvSpPr>
            <a:spLocks noGrp="1"/>
          </p:cNvSpPr>
          <p:nvPr>
            <p:ph type="ftr" sz="quarter" idx="11"/>
          </p:nvPr>
        </p:nvSpPr>
        <p:spPr/>
        <p:txBody>
          <a:bodyPr/>
          <a:lstStyle/>
          <a:p>
            <a:r>
              <a:rPr lang="it-IT" smtClean="0"/>
              <a:t>Dott.ssa Iolanda Candidi - Roma</a:t>
            </a:r>
            <a:endParaRPr lang="it-IT"/>
          </a:p>
        </p:txBody>
      </p:sp>
      <p:sp>
        <p:nvSpPr>
          <p:cNvPr id="5" name="Segnaposto numero diapositiva 4"/>
          <p:cNvSpPr>
            <a:spLocks noGrp="1"/>
          </p:cNvSpPr>
          <p:nvPr>
            <p:ph type="sldNum" sz="quarter" idx="12"/>
          </p:nvPr>
        </p:nvSpPr>
        <p:spPr/>
        <p:txBody>
          <a:bodyPr/>
          <a:lstStyle/>
          <a:p>
            <a:fld id="{A7DA20AE-F320-43BD-9300-97E502A9C8AF}"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1895743-EBC3-4875-9440-07F2FCA6765C}" type="datetime1">
              <a:rPr lang="it-IT" smtClean="0"/>
              <a:pPr/>
              <a:t>22/11/2013</a:t>
            </a:fld>
            <a:endParaRPr lang="it-IT"/>
          </a:p>
        </p:txBody>
      </p:sp>
      <p:sp>
        <p:nvSpPr>
          <p:cNvPr id="3" name="Segnaposto piè di pagina 2"/>
          <p:cNvSpPr>
            <a:spLocks noGrp="1"/>
          </p:cNvSpPr>
          <p:nvPr>
            <p:ph type="ftr" sz="quarter" idx="11"/>
          </p:nvPr>
        </p:nvSpPr>
        <p:spPr/>
        <p:txBody>
          <a:bodyPr/>
          <a:lstStyle/>
          <a:p>
            <a:r>
              <a:rPr lang="it-IT" smtClean="0"/>
              <a:t>Dott.ssa Iolanda Candidi - Roma</a:t>
            </a:r>
            <a:endParaRPr lang="it-IT"/>
          </a:p>
        </p:txBody>
      </p:sp>
      <p:sp>
        <p:nvSpPr>
          <p:cNvPr id="4" name="Segnaposto numero diapositiva 3"/>
          <p:cNvSpPr>
            <a:spLocks noGrp="1"/>
          </p:cNvSpPr>
          <p:nvPr>
            <p:ph type="sldNum" sz="quarter" idx="12"/>
          </p:nvPr>
        </p:nvSpPr>
        <p:spPr/>
        <p:txBody>
          <a:bodyPr/>
          <a:lstStyle/>
          <a:p>
            <a:fld id="{A7DA20AE-F320-43BD-9300-97E502A9C8AF}"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34B6FD4F-2D69-4854-925B-BD84A6B6950D}" type="datetime1">
              <a:rPr lang="it-IT" smtClean="0"/>
              <a:pPr/>
              <a:t>22/11/2013</a:t>
            </a:fld>
            <a:endParaRPr lang="it-IT"/>
          </a:p>
        </p:txBody>
      </p:sp>
      <p:sp>
        <p:nvSpPr>
          <p:cNvPr id="6" name="Segnaposto piè di pagina 5"/>
          <p:cNvSpPr>
            <a:spLocks noGrp="1"/>
          </p:cNvSpPr>
          <p:nvPr>
            <p:ph type="ftr" sz="quarter" idx="11"/>
          </p:nvPr>
        </p:nvSpPr>
        <p:spPr/>
        <p:txBody>
          <a:bodyPr/>
          <a:lstStyle/>
          <a:p>
            <a:r>
              <a:rPr lang="it-IT" smtClean="0"/>
              <a:t>Dott.ssa Iolanda Candidi - Roma</a:t>
            </a:r>
            <a:endParaRPr lang="it-IT"/>
          </a:p>
        </p:txBody>
      </p:sp>
      <p:sp>
        <p:nvSpPr>
          <p:cNvPr id="7" name="Segnaposto numero diapositiva 6"/>
          <p:cNvSpPr>
            <a:spLocks noGrp="1"/>
          </p:cNvSpPr>
          <p:nvPr>
            <p:ph type="sldNum" sz="quarter" idx="12"/>
          </p:nvPr>
        </p:nvSpPr>
        <p:spPr/>
        <p:txBody>
          <a:bodyPr/>
          <a:lstStyle/>
          <a:p>
            <a:fld id="{A7DA20AE-F320-43BD-9300-97E502A9C8AF}"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it-IT" smtClean="0">
                <a:solidFill>
                  <a:schemeClr val="lt1"/>
                </a:solidFill>
                <a:latin typeface="+mn-lt"/>
                <a:ea typeface="+mn-ea"/>
                <a:cs typeface="+mn-cs"/>
              </a:rPr>
              <a:t>Fare clic sull'icona per inserire un'immagine</a:t>
            </a:r>
            <a:endParaRPr kumimoji="0" lang="en-US" dirty="0">
              <a:solidFill>
                <a:schemeClr val="lt1"/>
              </a:solidFill>
              <a:latin typeface="+mn-lt"/>
              <a:ea typeface="+mn-ea"/>
              <a:cs typeface="+mn-cs"/>
            </a:endParaRPr>
          </a:p>
        </p:txBody>
      </p:sp>
      <p:sp>
        <p:nvSpPr>
          <p:cNvPr id="4" name="Segnaposto testo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A8FD899A-FCF7-4741-8578-072318D330AC}" type="datetime1">
              <a:rPr lang="it-IT" smtClean="0"/>
              <a:pPr/>
              <a:t>22/11/2013</a:t>
            </a:fld>
            <a:endParaRPr lang="it-IT"/>
          </a:p>
        </p:txBody>
      </p:sp>
      <p:sp>
        <p:nvSpPr>
          <p:cNvPr id="6" name="Segnaposto piè di pagina 5"/>
          <p:cNvSpPr>
            <a:spLocks noGrp="1"/>
          </p:cNvSpPr>
          <p:nvPr>
            <p:ph type="ftr" sz="quarter" idx="11"/>
          </p:nvPr>
        </p:nvSpPr>
        <p:spPr/>
        <p:txBody>
          <a:bodyPr/>
          <a:lstStyle/>
          <a:p>
            <a:r>
              <a:rPr lang="it-IT" smtClean="0"/>
              <a:t>Dott.ssa Iolanda Candidi - Roma</a:t>
            </a:r>
            <a:endParaRPr lang="it-IT"/>
          </a:p>
        </p:txBody>
      </p:sp>
      <p:sp>
        <p:nvSpPr>
          <p:cNvPr id="7" name="Segnaposto numero diapositiva 6"/>
          <p:cNvSpPr>
            <a:spLocks noGrp="1"/>
          </p:cNvSpPr>
          <p:nvPr>
            <p:ph type="sldNum" sz="quarter" idx="12"/>
          </p:nvPr>
        </p:nvSpPr>
        <p:spPr/>
        <p:txBody>
          <a:bodyPr/>
          <a:lstStyle/>
          <a:p>
            <a:fld id="{A7DA20AE-F320-43BD-9300-97E502A9C8AF}"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Segnaposto titolo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E29FDE27-64FA-483B-A3BB-138BB51AB939}" type="datetime1">
              <a:rPr lang="it-IT" smtClean="0"/>
              <a:pPr/>
              <a:t>22/11/2013</a:t>
            </a:fld>
            <a:endParaRPr lang="it-IT"/>
          </a:p>
        </p:txBody>
      </p:sp>
      <p:sp>
        <p:nvSpPr>
          <p:cNvPr id="3" name="Segnaposto piè di pagina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it-IT" smtClean="0"/>
              <a:t>Dott.ssa Iolanda Candidi - Roma</a:t>
            </a:r>
            <a:endParaRPr lang="it-IT"/>
          </a:p>
        </p:txBody>
      </p:sp>
      <p:sp>
        <p:nvSpPr>
          <p:cNvPr id="23" name="Segnaposto numero diapositiva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7DA20AE-F320-43BD-9300-97E502A9C8AF}" type="slidenum">
              <a:rPr lang="it-IT" smtClean="0"/>
              <a:pPr/>
              <a:t>‹N›</a:t>
            </a:fld>
            <a:endParaRPr lang="it-IT"/>
          </a:p>
        </p:txBody>
      </p:sp>
    </p:spTree>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22030" y="1124744"/>
            <a:ext cx="8229600" cy="2376264"/>
          </a:xfrm>
        </p:spPr>
        <p:txBody>
          <a:bodyPr>
            <a:normAutofit/>
          </a:bodyPr>
          <a:lstStyle/>
          <a:p>
            <a:r>
              <a:rPr lang="it-IT" sz="4000" i="1" dirty="0" smtClean="0">
                <a:solidFill>
                  <a:srgbClr val="FF0000"/>
                </a:solidFill>
              </a:rPr>
              <a:t>La </a:t>
            </a:r>
            <a:r>
              <a:rPr lang="it-IT" sz="4000" i="1" dirty="0" err="1" smtClean="0">
                <a:solidFill>
                  <a:srgbClr val="FF0000"/>
                </a:solidFill>
              </a:rPr>
              <a:t>P.A.S.</a:t>
            </a:r>
            <a:r>
              <a:rPr lang="it-IT" i="1" dirty="0" smtClean="0">
                <a:solidFill>
                  <a:srgbClr val="FF0000"/>
                </a:solidFill>
              </a:rPr>
              <a:t/>
            </a:r>
            <a:br>
              <a:rPr lang="it-IT" i="1" dirty="0" smtClean="0">
                <a:solidFill>
                  <a:srgbClr val="FF0000"/>
                </a:solidFill>
              </a:rPr>
            </a:br>
            <a:r>
              <a:rPr lang="it-IT" sz="3600" i="1" dirty="0" smtClean="0">
                <a:solidFill>
                  <a:srgbClr val="FF0000"/>
                </a:solidFill>
              </a:rPr>
              <a:t>Profili di un fenomeno unico</a:t>
            </a:r>
            <a:br>
              <a:rPr lang="it-IT" sz="3600" i="1" dirty="0" smtClean="0">
                <a:solidFill>
                  <a:srgbClr val="FF0000"/>
                </a:solidFill>
              </a:rPr>
            </a:br>
            <a:r>
              <a:rPr lang="it-IT" sz="3600" i="1" dirty="0" smtClean="0">
                <a:solidFill>
                  <a:srgbClr val="FF0000"/>
                </a:solidFill>
              </a:rPr>
              <a:t>Tecniche di individuazione in C.T.U.</a:t>
            </a:r>
            <a:endParaRPr lang="it-IT" sz="3600" i="1" dirty="0">
              <a:solidFill>
                <a:srgbClr val="FF0000"/>
              </a:solidFill>
            </a:endParaRPr>
          </a:p>
        </p:txBody>
      </p:sp>
      <p:sp>
        <p:nvSpPr>
          <p:cNvPr id="3" name="Sottotitolo 2"/>
          <p:cNvSpPr>
            <a:spLocks noGrp="1"/>
          </p:cNvSpPr>
          <p:nvPr>
            <p:ph type="subTitle" idx="1"/>
          </p:nvPr>
        </p:nvSpPr>
        <p:spPr>
          <a:xfrm>
            <a:off x="1475656" y="4149080"/>
            <a:ext cx="6984776" cy="1512168"/>
          </a:xfrm>
        </p:spPr>
        <p:txBody>
          <a:bodyPr/>
          <a:lstStyle/>
          <a:p>
            <a:r>
              <a:rPr lang="it-IT" b="1" i="1" dirty="0" smtClean="0"/>
              <a:t>..“E’nelle parole della madre che il padre continua ad esistere”…</a:t>
            </a:r>
          </a:p>
          <a:p>
            <a:pPr algn="r"/>
            <a:r>
              <a:rPr lang="it-IT" b="1" i="1" dirty="0" err="1" smtClean="0"/>
              <a:t>Dolto</a:t>
            </a:r>
            <a:r>
              <a:rPr lang="it-IT" b="1" i="1" dirty="0" smtClean="0"/>
              <a:t> F.</a:t>
            </a:r>
          </a:p>
          <a:p>
            <a:pPr algn="r"/>
            <a:endParaRPr lang="it-IT" b="1" i="1" dirty="0"/>
          </a:p>
        </p:txBody>
      </p:sp>
      <p:sp>
        <p:nvSpPr>
          <p:cNvPr id="4" name="Segnaposto data 3"/>
          <p:cNvSpPr>
            <a:spLocks noGrp="1"/>
          </p:cNvSpPr>
          <p:nvPr>
            <p:ph type="dt" sz="half" idx="10"/>
          </p:nvPr>
        </p:nvSpPr>
        <p:spPr/>
        <p:txBody>
          <a:bodyPr/>
          <a:lstStyle/>
          <a:p>
            <a:fld id="{E424D954-C5EF-4438-A41B-4B0B0BF32904}" type="datetime1">
              <a:rPr lang="it-IT" smtClean="0"/>
              <a:pPr/>
              <a:t>22/11/2013</a:t>
            </a:fld>
            <a:endParaRPr lang="it-IT"/>
          </a:p>
        </p:txBody>
      </p:sp>
      <p:sp>
        <p:nvSpPr>
          <p:cNvPr id="5" name="Segnaposto numero diapositiva 4"/>
          <p:cNvSpPr>
            <a:spLocks noGrp="1"/>
          </p:cNvSpPr>
          <p:nvPr>
            <p:ph type="sldNum" sz="quarter" idx="12"/>
          </p:nvPr>
        </p:nvSpPr>
        <p:spPr/>
        <p:txBody>
          <a:bodyPr/>
          <a:lstStyle/>
          <a:p>
            <a:fld id="{A7DA20AE-F320-43BD-9300-97E502A9C8AF}" type="slidenum">
              <a:rPr lang="it-IT" smtClean="0"/>
              <a:pPr/>
              <a:t>1</a:t>
            </a:fld>
            <a:endParaRPr lang="it-IT"/>
          </a:p>
        </p:txBody>
      </p:sp>
      <p:sp>
        <p:nvSpPr>
          <p:cNvPr id="6" name="Segnaposto piè di pagina 5"/>
          <p:cNvSpPr>
            <a:spLocks noGrp="1"/>
          </p:cNvSpPr>
          <p:nvPr>
            <p:ph type="ftr" sz="quarter" idx="11"/>
          </p:nvPr>
        </p:nvSpPr>
        <p:spPr/>
        <p:txBody>
          <a:bodyPr/>
          <a:lstStyle/>
          <a:p>
            <a:r>
              <a:rPr lang="it-IT" dirty="0" smtClean="0"/>
              <a:t>Dott.ssa Iolanda Candidi – Roma</a:t>
            </a:r>
          </a:p>
          <a:p>
            <a:r>
              <a:rPr lang="it-IT" dirty="0" smtClean="0"/>
              <a:t>Psicologa Clinica e Consulente Tecnico</a:t>
            </a:r>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400" i="1" dirty="0" smtClean="0">
                <a:solidFill>
                  <a:srgbClr val="FF0000"/>
                </a:solidFill>
              </a:rPr>
              <a:t>Rischio di collusione</a:t>
            </a:r>
            <a:endParaRPr lang="it-IT" sz="4400" i="1" dirty="0">
              <a:solidFill>
                <a:srgbClr val="FF0000"/>
              </a:solidFill>
            </a:endParaRPr>
          </a:p>
        </p:txBody>
      </p:sp>
      <p:sp>
        <p:nvSpPr>
          <p:cNvPr id="3" name="Segnaposto contenuto 2"/>
          <p:cNvSpPr>
            <a:spLocks noGrp="1"/>
          </p:cNvSpPr>
          <p:nvPr>
            <p:ph idx="1"/>
          </p:nvPr>
        </p:nvSpPr>
        <p:spPr/>
        <p:txBody>
          <a:bodyPr>
            <a:normAutofit/>
          </a:bodyPr>
          <a:lstStyle/>
          <a:p>
            <a:pPr marL="0" algn="just">
              <a:buNone/>
            </a:pPr>
            <a:r>
              <a:rPr lang="it-IT" dirty="0" smtClean="0"/>
              <a:t>Quando un figlio rifiuta assiduamente di frequentare un genitore, bisogna prestare attenzione al rischio di colludere letteralmente con le sue richieste, si dovrebbe piuttosto indagare a fondo la situazione per comprendere i motivi reali del suo rifiuto, che rappresenta senz’altro per lui un dolore e una sofferenza, in quanto a causa della</a:t>
            </a:r>
          </a:p>
          <a:p>
            <a:pPr marL="0" algn="just">
              <a:buNone/>
            </a:pPr>
            <a:r>
              <a:rPr lang="it-IT" dirty="0" smtClean="0"/>
              <a:t>denigrazione del genitore alienato egli deve rivedere l’interiorizzazione della figura di quel</a:t>
            </a:r>
          </a:p>
          <a:p>
            <a:pPr marL="0" algn="just">
              <a:buNone/>
            </a:pPr>
            <a:r>
              <a:rPr lang="it-IT" dirty="0" smtClean="0"/>
              <a:t>genitore.</a:t>
            </a:r>
            <a:endParaRPr lang="it-IT" dirty="0"/>
          </a:p>
        </p:txBody>
      </p:sp>
      <p:sp>
        <p:nvSpPr>
          <p:cNvPr id="4" name="Segnaposto data 3"/>
          <p:cNvSpPr>
            <a:spLocks noGrp="1"/>
          </p:cNvSpPr>
          <p:nvPr>
            <p:ph type="dt" sz="half" idx="10"/>
          </p:nvPr>
        </p:nvSpPr>
        <p:spPr/>
        <p:txBody>
          <a:bodyPr/>
          <a:lstStyle/>
          <a:p>
            <a:fld id="{7D490B97-4149-4092-99EB-C902DDC63F4D}" type="datetime1">
              <a:rPr lang="it-IT" smtClean="0"/>
              <a:pPr/>
              <a:t>22/11/2013</a:t>
            </a:fld>
            <a:endParaRPr lang="it-IT"/>
          </a:p>
        </p:txBody>
      </p:sp>
      <p:sp>
        <p:nvSpPr>
          <p:cNvPr id="5" name="Segnaposto piè di pagina 4"/>
          <p:cNvSpPr>
            <a:spLocks noGrp="1"/>
          </p:cNvSpPr>
          <p:nvPr>
            <p:ph type="ftr" sz="quarter" idx="11"/>
          </p:nvPr>
        </p:nvSpPr>
        <p:spPr/>
        <p:txBody>
          <a:bodyPr/>
          <a:lstStyle/>
          <a:p>
            <a:r>
              <a:rPr lang="it-IT" smtClean="0"/>
              <a:t>Dott.ssa Iolanda Candidi - Roma</a:t>
            </a:r>
            <a:endParaRPr lang="it-IT"/>
          </a:p>
        </p:txBody>
      </p:sp>
      <p:sp>
        <p:nvSpPr>
          <p:cNvPr id="6" name="Segnaposto numero diapositiva 5"/>
          <p:cNvSpPr>
            <a:spLocks noGrp="1"/>
          </p:cNvSpPr>
          <p:nvPr>
            <p:ph type="sldNum" sz="quarter" idx="12"/>
          </p:nvPr>
        </p:nvSpPr>
        <p:spPr/>
        <p:txBody>
          <a:bodyPr/>
          <a:lstStyle/>
          <a:p>
            <a:fld id="{A7DA20AE-F320-43BD-9300-97E502A9C8AF}" type="slidenum">
              <a:rPr lang="it-IT" smtClean="0"/>
              <a:pPr/>
              <a:t>10</a:t>
            </a:fld>
            <a:endParaRPr lang="it-IT"/>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400" i="1" dirty="0" smtClean="0">
                <a:solidFill>
                  <a:srgbClr val="FF0000"/>
                </a:solidFill>
              </a:rPr>
              <a:t>Caratteristiche del minore</a:t>
            </a:r>
            <a:endParaRPr lang="it-IT" sz="4400" i="1" dirty="0">
              <a:solidFill>
                <a:srgbClr val="FF0000"/>
              </a:solidFill>
            </a:endParaRPr>
          </a:p>
        </p:txBody>
      </p:sp>
      <p:sp>
        <p:nvSpPr>
          <p:cNvPr id="4" name="Segnaposto data 3"/>
          <p:cNvSpPr>
            <a:spLocks noGrp="1"/>
          </p:cNvSpPr>
          <p:nvPr>
            <p:ph type="dt" sz="half" idx="10"/>
          </p:nvPr>
        </p:nvSpPr>
        <p:spPr/>
        <p:txBody>
          <a:bodyPr/>
          <a:lstStyle/>
          <a:p>
            <a:fld id="{7D490B97-4149-4092-99EB-C902DDC63F4D}" type="datetime1">
              <a:rPr lang="it-IT" smtClean="0"/>
              <a:pPr/>
              <a:t>22/11/2013</a:t>
            </a:fld>
            <a:endParaRPr lang="it-IT"/>
          </a:p>
        </p:txBody>
      </p:sp>
      <p:sp>
        <p:nvSpPr>
          <p:cNvPr id="5" name="Segnaposto piè di pagina 4"/>
          <p:cNvSpPr>
            <a:spLocks noGrp="1"/>
          </p:cNvSpPr>
          <p:nvPr>
            <p:ph type="ftr" sz="quarter" idx="11"/>
          </p:nvPr>
        </p:nvSpPr>
        <p:spPr/>
        <p:txBody>
          <a:bodyPr/>
          <a:lstStyle/>
          <a:p>
            <a:r>
              <a:rPr lang="it-IT" smtClean="0"/>
              <a:t>Dott.ssa Iolanda Candidi - Roma</a:t>
            </a:r>
            <a:endParaRPr lang="it-IT"/>
          </a:p>
        </p:txBody>
      </p:sp>
      <p:sp>
        <p:nvSpPr>
          <p:cNvPr id="6" name="Segnaposto numero diapositiva 5"/>
          <p:cNvSpPr>
            <a:spLocks noGrp="1"/>
          </p:cNvSpPr>
          <p:nvPr>
            <p:ph type="sldNum" sz="quarter" idx="12"/>
          </p:nvPr>
        </p:nvSpPr>
        <p:spPr/>
        <p:txBody>
          <a:bodyPr/>
          <a:lstStyle/>
          <a:p>
            <a:fld id="{A7DA20AE-F320-43BD-9300-97E502A9C8AF}" type="slidenum">
              <a:rPr lang="it-IT" smtClean="0"/>
              <a:pPr/>
              <a:t>11</a:t>
            </a:fld>
            <a:endParaRPr lang="it-IT"/>
          </a:p>
        </p:txBody>
      </p:sp>
      <p:sp>
        <p:nvSpPr>
          <p:cNvPr id="8" name="Segnaposto contenuto 7"/>
          <p:cNvSpPr>
            <a:spLocks noGrp="1"/>
          </p:cNvSpPr>
          <p:nvPr>
            <p:ph idx="1"/>
          </p:nvPr>
        </p:nvSpPr>
        <p:spPr/>
        <p:txBody>
          <a:bodyPr>
            <a:normAutofit fontScale="92500" lnSpcReduction="10000"/>
          </a:bodyPr>
          <a:lstStyle/>
          <a:p>
            <a:pPr marL="0" algn="just">
              <a:buNone/>
            </a:pPr>
            <a:r>
              <a:rPr lang="it-IT" dirty="0" smtClean="0"/>
              <a:t>In genere, i bambini in cui viene inculcata la PAS non hanno fratelli, sorelle o altre persone rilevanti oltre ai genitori, tendono ad essere egocentrici ed hanno una bassa autostima e una scarsa autonomia. Fino ai 2 anni circa il bambino è poco influenzabile, </a:t>
            </a:r>
            <a:r>
              <a:rPr lang="it-IT" dirty="0" err="1" smtClean="0"/>
              <a:t>dopodichè</a:t>
            </a:r>
            <a:r>
              <a:rPr lang="it-IT" dirty="0" smtClean="0"/>
              <a:t> la sua</a:t>
            </a:r>
          </a:p>
          <a:p>
            <a:pPr marL="0" algn="just">
              <a:buNone/>
            </a:pPr>
            <a:r>
              <a:rPr lang="it-IT" dirty="0" smtClean="0"/>
              <a:t>suggestionabilità cresce fino ai 7/8 anni per rimanere costante fino ai 15/16: da questo momento in poi, all’aumentare dell’età dell’adolescente, l’insorgere di critiche ed accuse ingiustificate contro il genitore bersaglio è sempre più il frutto della sua menzogna</a:t>
            </a:r>
          </a:p>
          <a:p>
            <a:pPr marL="0" algn="just">
              <a:buNone/>
            </a:pPr>
            <a:r>
              <a:rPr lang="it-IT" dirty="0" smtClean="0"/>
              <a:t>intenzionale, influenzata o meno dalla manipolazione genitoriale.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400" i="1" dirty="0" smtClean="0">
                <a:solidFill>
                  <a:srgbClr val="FF0000"/>
                </a:solidFill>
              </a:rPr>
              <a:t>Caratteristiche del minore</a:t>
            </a:r>
            <a:endParaRPr lang="it-IT" sz="4400" i="1" dirty="0">
              <a:solidFill>
                <a:srgbClr val="FF0000"/>
              </a:solidFill>
            </a:endParaRPr>
          </a:p>
        </p:txBody>
      </p:sp>
      <p:sp>
        <p:nvSpPr>
          <p:cNvPr id="3" name="Segnaposto contenuto 2"/>
          <p:cNvSpPr>
            <a:spLocks noGrp="1"/>
          </p:cNvSpPr>
          <p:nvPr>
            <p:ph idx="1"/>
          </p:nvPr>
        </p:nvSpPr>
        <p:spPr>
          <a:xfrm>
            <a:off x="457200" y="1340768"/>
            <a:ext cx="8229600" cy="4968592"/>
          </a:xfrm>
        </p:spPr>
        <p:txBody>
          <a:bodyPr>
            <a:noAutofit/>
          </a:bodyPr>
          <a:lstStyle/>
          <a:p>
            <a:pPr marL="0" algn="just">
              <a:buNone/>
            </a:pPr>
            <a:r>
              <a:rPr lang="it-IT" sz="2300" dirty="0" smtClean="0"/>
              <a:t>La maggior parte dei minori alienati, comunque, ha avuto una normale relazione con il genitore alienato prima della separazione, e in seguito ha completamente assorbito e fatto proprio il punto di vista del genitore "preferito" nei confronti del genitore “odiato”. Questi sono solitamente bambini che hanno un età compresa tra i 9 e i 15 anni al momento della separazione, e che si oppongono con forza e veemenza al genitore alienato senza apparenti espressioni di colpa o di ambivalenza. Elencano le proprie critiche e la propria avversione in presenza di entrambi i genitori con modalità ripetitive, sovente utilizzando le stesse parole utilizzate dal genitore preferito per descrivere le trasgressioni e i difetti del genitore alienato. Il loro linguaggio è quasi sempre pomposo e la scelta dei termini molto ricercata, quasi da adulti.</a:t>
            </a:r>
            <a:endParaRPr lang="it-IT" sz="2300" dirty="0"/>
          </a:p>
        </p:txBody>
      </p:sp>
      <p:sp>
        <p:nvSpPr>
          <p:cNvPr id="4" name="Segnaposto data 3"/>
          <p:cNvSpPr>
            <a:spLocks noGrp="1"/>
          </p:cNvSpPr>
          <p:nvPr>
            <p:ph type="dt" sz="half" idx="10"/>
          </p:nvPr>
        </p:nvSpPr>
        <p:spPr/>
        <p:txBody>
          <a:bodyPr/>
          <a:lstStyle/>
          <a:p>
            <a:fld id="{7D490B97-4149-4092-99EB-C902DDC63F4D}" type="datetime1">
              <a:rPr lang="it-IT" smtClean="0"/>
              <a:pPr/>
              <a:t>22/11/2013</a:t>
            </a:fld>
            <a:endParaRPr lang="it-IT"/>
          </a:p>
        </p:txBody>
      </p:sp>
      <p:sp>
        <p:nvSpPr>
          <p:cNvPr id="5" name="Segnaposto piè di pagina 4"/>
          <p:cNvSpPr>
            <a:spLocks noGrp="1"/>
          </p:cNvSpPr>
          <p:nvPr>
            <p:ph type="ftr" sz="quarter" idx="11"/>
          </p:nvPr>
        </p:nvSpPr>
        <p:spPr/>
        <p:txBody>
          <a:bodyPr/>
          <a:lstStyle/>
          <a:p>
            <a:r>
              <a:rPr lang="it-IT" smtClean="0"/>
              <a:t>Dott.ssa Iolanda Candidi - Roma</a:t>
            </a:r>
            <a:endParaRPr lang="it-IT"/>
          </a:p>
        </p:txBody>
      </p:sp>
      <p:sp>
        <p:nvSpPr>
          <p:cNvPr id="6" name="Segnaposto numero diapositiva 5"/>
          <p:cNvSpPr>
            <a:spLocks noGrp="1"/>
          </p:cNvSpPr>
          <p:nvPr>
            <p:ph type="sldNum" sz="quarter" idx="12"/>
          </p:nvPr>
        </p:nvSpPr>
        <p:spPr/>
        <p:txBody>
          <a:bodyPr/>
          <a:lstStyle/>
          <a:p>
            <a:fld id="{A7DA20AE-F320-43BD-9300-97E502A9C8AF}" type="slidenum">
              <a:rPr lang="it-IT" smtClean="0"/>
              <a:pPr/>
              <a:t>12</a:t>
            </a:fld>
            <a:endParaRPr lang="it-IT"/>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i="1" dirty="0" smtClean="0">
                <a:solidFill>
                  <a:srgbClr val="FF0000"/>
                </a:solidFill>
              </a:rPr>
              <a:t>Tipologie di genitore alienante</a:t>
            </a:r>
            <a:endParaRPr lang="it-IT" sz="4000" i="1" dirty="0">
              <a:solidFill>
                <a:srgbClr val="FF0000"/>
              </a:solidFill>
            </a:endParaRPr>
          </a:p>
        </p:txBody>
      </p:sp>
      <p:sp>
        <p:nvSpPr>
          <p:cNvPr id="3" name="Segnaposto contenuto 2"/>
          <p:cNvSpPr>
            <a:spLocks noGrp="1"/>
          </p:cNvSpPr>
          <p:nvPr>
            <p:ph idx="1"/>
          </p:nvPr>
        </p:nvSpPr>
        <p:spPr>
          <a:xfrm>
            <a:off x="457200" y="1412776"/>
            <a:ext cx="8229600" cy="4896584"/>
          </a:xfrm>
        </p:spPr>
        <p:txBody>
          <a:bodyPr>
            <a:normAutofit fontScale="92500" lnSpcReduction="10000"/>
          </a:bodyPr>
          <a:lstStyle/>
          <a:p>
            <a:pPr marL="0" algn="just">
              <a:buNone/>
            </a:pPr>
            <a:r>
              <a:rPr lang="it-IT" b="1" dirty="0" smtClean="0">
                <a:solidFill>
                  <a:srgbClr val="FF0000"/>
                </a:solidFill>
              </a:rPr>
              <a:t>alienatori naif: </a:t>
            </a:r>
            <a:r>
              <a:rPr lang="it-IT" dirty="0" smtClean="0"/>
              <a:t>caratterizzati da un atteggiamento sostanzialmente passivo nella relazione con il figlio;</a:t>
            </a:r>
          </a:p>
          <a:p>
            <a:pPr marL="0" algn="just">
              <a:buNone/>
            </a:pPr>
            <a:r>
              <a:rPr lang="it-IT" b="1" dirty="0" smtClean="0">
                <a:solidFill>
                  <a:srgbClr val="FF0000"/>
                </a:solidFill>
              </a:rPr>
              <a:t>alienatori attivi: </a:t>
            </a:r>
            <a:r>
              <a:rPr lang="it-IT" dirty="0" smtClean="0"/>
              <a:t>abili nel distinguere i propri bisogni da quelli del figlio, ma tendono maggiormente ad avere problemi nell’elaborazione e nel contenimento dei propri sentimenti di odio, aggressività, amarezza o frustrazione dovuti all’evento divorzio e li trasmettono più o meno consapevolmente al figlio;</a:t>
            </a:r>
          </a:p>
          <a:p>
            <a:pPr marL="0" algn="just">
              <a:buNone/>
            </a:pPr>
            <a:r>
              <a:rPr lang="it-IT" b="1" dirty="0" smtClean="0">
                <a:solidFill>
                  <a:srgbClr val="FF0000"/>
                </a:solidFill>
              </a:rPr>
              <a:t>alienatori ossessivi: </a:t>
            </a:r>
            <a:r>
              <a:rPr lang="it-IT" dirty="0" smtClean="0"/>
              <a:t>particolarmente arrabbiati e tendenti a percepire se stessi come traditi ingiustamente dall’ex-coniuge, cui attribuiscono il fallimento della loro unione.</a:t>
            </a:r>
            <a:endParaRPr lang="it-IT" dirty="0"/>
          </a:p>
        </p:txBody>
      </p:sp>
      <p:sp>
        <p:nvSpPr>
          <p:cNvPr id="4" name="Segnaposto data 3"/>
          <p:cNvSpPr>
            <a:spLocks noGrp="1"/>
          </p:cNvSpPr>
          <p:nvPr>
            <p:ph type="dt" sz="half" idx="10"/>
          </p:nvPr>
        </p:nvSpPr>
        <p:spPr/>
        <p:txBody>
          <a:bodyPr/>
          <a:lstStyle/>
          <a:p>
            <a:fld id="{7D490B97-4149-4092-99EB-C902DDC63F4D}" type="datetime1">
              <a:rPr lang="it-IT" smtClean="0"/>
              <a:pPr/>
              <a:t>22/11/2013</a:t>
            </a:fld>
            <a:endParaRPr lang="it-IT"/>
          </a:p>
        </p:txBody>
      </p:sp>
      <p:sp>
        <p:nvSpPr>
          <p:cNvPr id="5" name="Segnaposto piè di pagina 4"/>
          <p:cNvSpPr>
            <a:spLocks noGrp="1"/>
          </p:cNvSpPr>
          <p:nvPr>
            <p:ph type="ftr" sz="quarter" idx="11"/>
          </p:nvPr>
        </p:nvSpPr>
        <p:spPr/>
        <p:txBody>
          <a:bodyPr/>
          <a:lstStyle/>
          <a:p>
            <a:r>
              <a:rPr lang="it-IT" smtClean="0"/>
              <a:t>Dott.ssa Iolanda Candidi - Roma</a:t>
            </a:r>
            <a:endParaRPr lang="it-IT"/>
          </a:p>
        </p:txBody>
      </p:sp>
      <p:sp>
        <p:nvSpPr>
          <p:cNvPr id="6" name="Segnaposto numero diapositiva 5"/>
          <p:cNvSpPr>
            <a:spLocks noGrp="1"/>
          </p:cNvSpPr>
          <p:nvPr>
            <p:ph type="sldNum" sz="quarter" idx="12"/>
          </p:nvPr>
        </p:nvSpPr>
        <p:spPr/>
        <p:txBody>
          <a:bodyPr/>
          <a:lstStyle/>
          <a:p>
            <a:fld id="{A7DA20AE-F320-43BD-9300-97E502A9C8AF}" type="slidenum">
              <a:rPr lang="it-IT" smtClean="0"/>
              <a:pPr/>
              <a:t>13</a:t>
            </a:fld>
            <a:endParaRPr lang="it-IT"/>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400" i="1" dirty="0" smtClean="0">
                <a:solidFill>
                  <a:srgbClr val="FF0000"/>
                </a:solidFill>
              </a:rPr>
              <a:t>Alienante</a:t>
            </a:r>
            <a:endParaRPr lang="it-IT" sz="4400" i="1" dirty="0">
              <a:solidFill>
                <a:srgbClr val="FF0000"/>
              </a:solidFill>
            </a:endParaRPr>
          </a:p>
        </p:txBody>
      </p:sp>
      <p:sp>
        <p:nvSpPr>
          <p:cNvPr id="3" name="Segnaposto contenuto 2"/>
          <p:cNvSpPr>
            <a:spLocks noGrp="1"/>
          </p:cNvSpPr>
          <p:nvPr>
            <p:ph idx="1"/>
          </p:nvPr>
        </p:nvSpPr>
        <p:spPr>
          <a:xfrm>
            <a:off x="457200" y="1412776"/>
            <a:ext cx="8229600" cy="4896584"/>
          </a:xfrm>
        </p:spPr>
        <p:txBody>
          <a:bodyPr>
            <a:noAutofit/>
          </a:bodyPr>
          <a:lstStyle/>
          <a:p>
            <a:pPr marL="0" algn="just">
              <a:buNone/>
            </a:pPr>
            <a:r>
              <a:rPr lang="it-IT" sz="2000" dirty="0" smtClean="0"/>
              <a:t>Il genitore alienante, risulta essere molto amareggiato e insoddisfatto dall’esito del suo matrimonio, così la sua unica ragione di vita diventa la vendetta per tutti i torti che pensa di aver subito, di cui il divorzio rappresenta l’espressione massima. In genere, accanto a tali aspetti sussistono ulteriori problematiche di carattere economico e sociale. Inoltre, si tratta di una persona solitamente molto vulnerabile, alquanto immatura e profondamente dipendente dall’accettazione degli altri, rientrando in un profilo di personalità caratterizzato da scarsa autostima. Anche il rapporto che instaura con il figlio, piuttosto che sulla spinta verso l’autonomia e la crescita del piccolo, è incentrato sulla dipendenza e sulla </a:t>
            </a:r>
            <a:r>
              <a:rPr lang="it-IT" sz="2000" dirty="0" err="1" smtClean="0"/>
              <a:t>genitorializzazione</a:t>
            </a:r>
            <a:r>
              <a:rPr lang="it-IT" sz="2000" dirty="0" smtClean="0"/>
              <a:t>, una dinamica che è alla base di configurazioni parentali patogene in quanto implica una distorsione soggettiva del rapporto, per cui chi la agisce si rapporta al figlio come se costui fosse il proprio genitore e in questo modo può arrivare ad invertire il potenziale generazionale. </a:t>
            </a:r>
            <a:endParaRPr lang="it-IT" sz="2000" dirty="0"/>
          </a:p>
        </p:txBody>
      </p:sp>
      <p:sp>
        <p:nvSpPr>
          <p:cNvPr id="4" name="Segnaposto data 3"/>
          <p:cNvSpPr>
            <a:spLocks noGrp="1"/>
          </p:cNvSpPr>
          <p:nvPr>
            <p:ph type="dt" sz="half" idx="10"/>
          </p:nvPr>
        </p:nvSpPr>
        <p:spPr/>
        <p:txBody>
          <a:bodyPr/>
          <a:lstStyle/>
          <a:p>
            <a:fld id="{7D490B97-4149-4092-99EB-C902DDC63F4D}" type="datetime1">
              <a:rPr lang="it-IT" smtClean="0"/>
              <a:pPr/>
              <a:t>22/11/2013</a:t>
            </a:fld>
            <a:endParaRPr lang="it-IT" dirty="0"/>
          </a:p>
        </p:txBody>
      </p:sp>
      <p:sp>
        <p:nvSpPr>
          <p:cNvPr id="5" name="Segnaposto piè di pagina 4"/>
          <p:cNvSpPr>
            <a:spLocks noGrp="1"/>
          </p:cNvSpPr>
          <p:nvPr>
            <p:ph type="ftr" sz="quarter" idx="11"/>
          </p:nvPr>
        </p:nvSpPr>
        <p:spPr/>
        <p:txBody>
          <a:bodyPr/>
          <a:lstStyle/>
          <a:p>
            <a:r>
              <a:rPr lang="it-IT" smtClean="0"/>
              <a:t>Dott.ssa Iolanda Candidi - Roma</a:t>
            </a:r>
            <a:endParaRPr lang="it-IT"/>
          </a:p>
        </p:txBody>
      </p:sp>
      <p:sp>
        <p:nvSpPr>
          <p:cNvPr id="6" name="Segnaposto numero diapositiva 5"/>
          <p:cNvSpPr>
            <a:spLocks noGrp="1"/>
          </p:cNvSpPr>
          <p:nvPr>
            <p:ph type="sldNum" sz="quarter" idx="12"/>
          </p:nvPr>
        </p:nvSpPr>
        <p:spPr/>
        <p:txBody>
          <a:bodyPr/>
          <a:lstStyle/>
          <a:p>
            <a:fld id="{A7DA20AE-F320-43BD-9300-97E502A9C8AF}" type="slidenum">
              <a:rPr lang="it-IT" smtClean="0"/>
              <a:pPr/>
              <a:t>14</a:t>
            </a:fld>
            <a:endParaRPr lang="it-IT"/>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Tipologie di genitore alienato</a:t>
            </a:r>
            <a:endParaRPr lang="it-IT" dirty="0"/>
          </a:p>
        </p:txBody>
      </p:sp>
      <p:sp>
        <p:nvSpPr>
          <p:cNvPr id="3" name="Segnaposto contenuto 2"/>
          <p:cNvSpPr>
            <a:spLocks noGrp="1"/>
          </p:cNvSpPr>
          <p:nvPr>
            <p:ph idx="1"/>
          </p:nvPr>
        </p:nvSpPr>
        <p:spPr/>
        <p:txBody>
          <a:bodyPr>
            <a:normAutofit fontScale="85000" lnSpcReduction="10000"/>
          </a:bodyPr>
          <a:lstStyle/>
          <a:p>
            <a:pPr marL="0" algn="just">
              <a:buNone/>
            </a:pPr>
            <a:r>
              <a:rPr lang="it-IT" dirty="0" smtClean="0"/>
              <a:t>la prima riguarda quei genitori che prima della separazione avevano un legame adeguato e sereno, un rapporto sano e forte con il bambino, quindi più consapevoli del proprio comportamento e maggiormente sensibili verso i propri figli, molto presenti sul piano educativo, ma che si arrendono facilmente di fronte a situazioni di rifiuto in cui non sopraggiunge un’immediata soluzione;</a:t>
            </a:r>
          </a:p>
          <a:p>
            <a:pPr marL="0" algn="just">
              <a:buNone/>
            </a:pPr>
            <a:r>
              <a:rPr lang="it-IT" dirty="0" smtClean="0"/>
              <a:t> la seconda tipologia riguarda, invece, quei genitori che prima della separazione non</a:t>
            </a:r>
          </a:p>
          <a:p>
            <a:pPr marL="0" algn="just">
              <a:buNone/>
            </a:pPr>
            <a:r>
              <a:rPr lang="it-IT" dirty="0" smtClean="0"/>
              <a:t>avevano un legame soddisfacente, ma un rapporto piuttosto limitato e distaccato,</a:t>
            </a:r>
          </a:p>
          <a:p>
            <a:pPr marL="0" algn="just">
              <a:buNone/>
            </a:pPr>
            <a:r>
              <a:rPr lang="it-IT" dirty="0" smtClean="0"/>
              <a:t>caratterizzato da una relazione superficiale e ambivalente con i propri figli.</a:t>
            </a:r>
            <a:endParaRPr lang="it-IT" dirty="0"/>
          </a:p>
        </p:txBody>
      </p:sp>
      <p:sp>
        <p:nvSpPr>
          <p:cNvPr id="4" name="Segnaposto data 3"/>
          <p:cNvSpPr>
            <a:spLocks noGrp="1"/>
          </p:cNvSpPr>
          <p:nvPr>
            <p:ph type="dt" sz="half" idx="10"/>
          </p:nvPr>
        </p:nvSpPr>
        <p:spPr/>
        <p:txBody>
          <a:bodyPr/>
          <a:lstStyle/>
          <a:p>
            <a:fld id="{7D490B97-4149-4092-99EB-C902DDC63F4D}" type="datetime1">
              <a:rPr lang="it-IT" smtClean="0"/>
              <a:pPr/>
              <a:t>22/11/2013</a:t>
            </a:fld>
            <a:endParaRPr lang="it-IT"/>
          </a:p>
        </p:txBody>
      </p:sp>
      <p:sp>
        <p:nvSpPr>
          <p:cNvPr id="5" name="Segnaposto piè di pagina 4"/>
          <p:cNvSpPr>
            <a:spLocks noGrp="1"/>
          </p:cNvSpPr>
          <p:nvPr>
            <p:ph type="ftr" sz="quarter" idx="11"/>
          </p:nvPr>
        </p:nvSpPr>
        <p:spPr/>
        <p:txBody>
          <a:bodyPr/>
          <a:lstStyle/>
          <a:p>
            <a:r>
              <a:rPr lang="it-IT" smtClean="0"/>
              <a:t>Dott.ssa Iolanda Candidi - Roma</a:t>
            </a:r>
            <a:endParaRPr lang="it-IT"/>
          </a:p>
        </p:txBody>
      </p:sp>
      <p:sp>
        <p:nvSpPr>
          <p:cNvPr id="6" name="Segnaposto numero diapositiva 5"/>
          <p:cNvSpPr>
            <a:spLocks noGrp="1"/>
          </p:cNvSpPr>
          <p:nvPr>
            <p:ph type="sldNum" sz="quarter" idx="12"/>
          </p:nvPr>
        </p:nvSpPr>
        <p:spPr/>
        <p:txBody>
          <a:bodyPr/>
          <a:lstStyle/>
          <a:p>
            <a:fld id="{A7DA20AE-F320-43BD-9300-97E502A9C8AF}" type="slidenum">
              <a:rPr lang="it-IT" smtClean="0"/>
              <a:pPr/>
              <a:t>15</a:t>
            </a:fld>
            <a:endParaRPr lang="it-IT"/>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800" i="1" dirty="0" smtClean="0">
                <a:solidFill>
                  <a:srgbClr val="FF0000"/>
                </a:solidFill>
              </a:rPr>
              <a:t>Alienato</a:t>
            </a:r>
            <a:endParaRPr lang="it-IT" sz="4800" i="1" dirty="0">
              <a:solidFill>
                <a:srgbClr val="FF0000"/>
              </a:solidFill>
            </a:endParaRPr>
          </a:p>
        </p:txBody>
      </p:sp>
      <p:sp>
        <p:nvSpPr>
          <p:cNvPr id="3" name="Segnaposto contenuto 2"/>
          <p:cNvSpPr>
            <a:spLocks noGrp="1"/>
          </p:cNvSpPr>
          <p:nvPr>
            <p:ph idx="1"/>
          </p:nvPr>
        </p:nvSpPr>
        <p:spPr>
          <a:xfrm>
            <a:off x="457200" y="1556792"/>
            <a:ext cx="8229600" cy="4752568"/>
          </a:xfrm>
        </p:spPr>
        <p:txBody>
          <a:bodyPr>
            <a:normAutofit lnSpcReduction="10000"/>
          </a:bodyPr>
          <a:lstStyle/>
          <a:p>
            <a:pPr marL="0" algn="just">
              <a:buNone/>
            </a:pPr>
            <a:r>
              <a:rPr lang="it-IT" dirty="0" smtClean="0"/>
              <a:t>Nonostante la maggior parte dei genitori bersagliati non facciano granché per meritarsi le sofferenze che vengono loro inflitte dai figli, una minoranza di loro, con la propria passività, paradossalmente contribuisce al consolidamento della PAS. Essendo senza difesa, denigrati, derisi ed ignorati impunemente, i genitori alienati diventano delle vittime ideali e finiscono con l’aver paura di intraprendere qualunque azione, venendo così delegittimati del proprio ruolo dai figli (</a:t>
            </a:r>
            <a:r>
              <a:rPr lang="it-IT" dirty="0" err="1" smtClean="0"/>
              <a:t>sgenitorializzazione</a:t>
            </a:r>
            <a:r>
              <a:rPr lang="it-IT" dirty="0" smtClean="0"/>
              <a:t>).</a:t>
            </a:r>
            <a:endParaRPr lang="it-IT" dirty="0"/>
          </a:p>
        </p:txBody>
      </p:sp>
      <p:sp>
        <p:nvSpPr>
          <p:cNvPr id="4" name="Segnaposto data 3"/>
          <p:cNvSpPr>
            <a:spLocks noGrp="1"/>
          </p:cNvSpPr>
          <p:nvPr>
            <p:ph type="dt" sz="half" idx="10"/>
          </p:nvPr>
        </p:nvSpPr>
        <p:spPr/>
        <p:txBody>
          <a:bodyPr/>
          <a:lstStyle/>
          <a:p>
            <a:fld id="{7D490B97-4149-4092-99EB-C902DDC63F4D}" type="datetime1">
              <a:rPr lang="it-IT" smtClean="0"/>
              <a:pPr/>
              <a:t>22/11/2013</a:t>
            </a:fld>
            <a:endParaRPr lang="it-IT"/>
          </a:p>
        </p:txBody>
      </p:sp>
      <p:sp>
        <p:nvSpPr>
          <p:cNvPr id="5" name="Segnaposto piè di pagina 4"/>
          <p:cNvSpPr>
            <a:spLocks noGrp="1"/>
          </p:cNvSpPr>
          <p:nvPr>
            <p:ph type="ftr" sz="quarter" idx="11"/>
          </p:nvPr>
        </p:nvSpPr>
        <p:spPr/>
        <p:txBody>
          <a:bodyPr/>
          <a:lstStyle/>
          <a:p>
            <a:r>
              <a:rPr lang="it-IT" smtClean="0"/>
              <a:t>Dott.ssa Iolanda Candidi - Roma</a:t>
            </a:r>
            <a:endParaRPr lang="it-IT"/>
          </a:p>
        </p:txBody>
      </p:sp>
      <p:sp>
        <p:nvSpPr>
          <p:cNvPr id="6" name="Segnaposto numero diapositiva 5"/>
          <p:cNvSpPr>
            <a:spLocks noGrp="1"/>
          </p:cNvSpPr>
          <p:nvPr>
            <p:ph type="sldNum" sz="quarter" idx="12"/>
          </p:nvPr>
        </p:nvSpPr>
        <p:spPr/>
        <p:txBody>
          <a:bodyPr/>
          <a:lstStyle/>
          <a:p>
            <a:fld id="{A7DA20AE-F320-43BD-9300-97E502A9C8AF}" type="slidenum">
              <a:rPr lang="it-IT" smtClean="0"/>
              <a:pPr/>
              <a:t>16</a:t>
            </a:fld>
            <a:endParaRPr lang="it-IT"/>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4900" i="1" dirty="0" smtClean="0">
                <a:solidFill>
                  <a:srgbClr val="FF0000"/>
                </a:solidFill>
              </a:rPr>
              <a:t>PAS di grado lieve</a:t>
            </a:r>
            <a:r>
              <a:rPr lang="it-IT" dirty="0" smtClean="0">
                <a:solidFill>
                  <a:srgbClr val="FF0000"/>
                </a:solidFill>
              </a:rPr>
              <a:t/>
            </a:r>
            <a:br>
              <a:rPr lang="it-IT" dirty="0" smtClean="0">
                <a:solidFill>
                  <a:srgbClr val="FF0000"/>
                </a:solidFill>
              </a:rPr>
            </a:br>
            <a:endParaRPr lang="it-IT" dirty="0"/>
          </a:p>
        </p:txBody>
      </p:sp>
      <p:sp>
        <p:nvSpPr>
          <p:cNvPr id="3" name="Segnaposto contenuto 2"/>
          <p:cNvSpPr>
            <a:spLocks noGrp="1"/>
          </p:cNvSpPr>
          <p:nvPr>
            <p:ph idx="1"/>
          </p:nvPr>
        </p:nvSpPr>
        <p:spPr>
          <a:xfrm>
            <a:off x="457200" y="1340768"/>
            <a:ext cx="8229600" cy="4968592"/>
          </a:xfrm>
        </p:spPr>
        <p:txBody>
          <a:bodyPr>
            <a:normAutofit lnSpcReduction="10000"/>
          </a:bodyPr>
          <a:lstStyle/>
          <a:p>
            <a:pPr marL="0" algn="ctr">
              <a:buNone/>
            </a:pPr>
            <a:endParaRPr lang="it-IT" b="1" dirty="0" smtClean="0">
              <a:solidFill>
                <a:srgbClr val="FF0000"/>
              </a:solidFill>
            </a:endParaRPr>
          </a:p>
          <a:p>
            <a:pPr marL="0" algn="just">
              <a:buNone/>
            </a:pPr>
            <a:r>
              <a:rPr lang="it-IT" sz="3200" dirty="0" smtClean="0"/>
              <a:t>Il bambino manifesta in modo superficiale gli otto sintomi primari del disturbo o, solo alcuni di essi. l’avversione del figlio nei confronti del genitore è relativamente debole, infatti non presenta difficoltà e collabora alle visite con lui, ma è a tratti ipercritico e di cattivo umore. Il rapporto </a:t>
            </a:r>
            <a:r>
              <a:rPr lang="it-IT" sz="3200" dirty="0" err="1" smtClean="0"/>
              <a:t>conentrambi</a:t>
            </a:r>
            <a:r>
              <a:rPr lang="it-IT" sz="3200" dirty="0" smtClean="0"/>
              <a:t> i genitori è buono e abbastanza sano, sia prima che dopo la separazione.</a:t>
            </a:r>
            <a:endParaRPr lang="it-IT" sz="3200" dirty="0"/>
          </a:p>
        </p:txBody>
      </p:sp>
      <p:sp>
        <p:nvSpPr>
          <p:cNvPr id="4" name="Segnaposto data 3"/>
          <p:cNvSpPr>
            <a:spLocks noGrp="1"/>
          </p:cNvSpPr>
          <p:nvPr>
            <p:ph type="dt" sz="half" idx="10"/>
          </p:nvPr>
        </p:nvSpPr>
        <p:spPr/>
        <p:txBody>
          <a:bodyPr/>
          <a:lstStyle/>
          <a:p>
            <a:fld id="{7D490B97-4149-4092-99EB-C902DDC63F4D}" type="datetime1">
              <a:rPr lang="it-IT" smtClean="0"/>
              <a:pPr/>
              <a:t>22/11/2013</a:t>
            </a:fld>
            <a:endParaRPr lang="it-IT"/>
          </a:p>
        </p:txBody>
      </p:sp>
      <p:sp>
        <p:nvSpPr>
          <p:cNvPr id="5" name="Segnaposto piè di pagina 4"/>
          <p:cNvSpPr>
            <a:spLocks noGrp="1"/>
          </p:cNvSpPr>
          <p:nvPr>
            <p:ph type="ftr" sz="quarter" idx="11"/>
          </p:nvPr>
        </p:nvSpPr>
        <p:spPr/>
        <p:txBody>
          <a:bodyPr/>
          <a:lstStyle/>
          <a:p>
            <a:r>
              <a:rPr lang="it-IT" smtClean="0"/>
              <a:t>Dott.ssa Iolanda Candidi - Roma</a:t>
            </a:r>
            <a:endParaRPr lang="it-IT"/>
          </a:p>
        </p:txBody>
      </p:sp>
      <p:sp>
        <p:nvSpPr>
          <p:cNvPr id="6" name="Segnaposto numero diapositiva 5"/>
          <p:cNvSpPr>
            <a:spLocks noGrp="1"/>
          </p:cNvSpPr>
          <p:nvPr>
            <p:ph type="sldNum" sz="quarter" idx="12"/>
          </p:nvPr>
        </p:nvSpPr>
        <p:spPr/>
        <p:txBody>
          <a:bodyPr/>
          <a:lstStyle/>
          <a:p>
            <a:fld id="{A7DA20AE-F320-43BD-9300-97E502A9C8AF}" type="slidenum">
              <a:rPr lang="it-IT" smtClean="0"/>
              <a:pPr/>
              <a:t>17</a:t>
            </a:fld>
            <a:endParaRPr lang="it-IT"/>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78098"/>
          </a:xfrm>
        </p:spPr>
        <p:txBody>
          <a:bodyPr/>
          <a:lstStyle/>
          <a:p>
            <a:r>
              <a:rPr lang="it-IT" dirty="0" smtClean="0">
                <a:solidFill>
                  <a:srgbClr val="FF0000"/>
                </a:solidFill>
              </a:rPr>
              <a:t>P</a:t>
            </a:r>
            <a:r>
              <a:rPr lang="it-IT" sz="4400" i="1" dirty="0" smtClean="0">
                <a:solidFill>
                  <a:srgbClr val="FF0000"/>
                </a:solidFill>
              </a:rPr>
              <a:t>AS di grado moderato</a:t>
            </a:r>
            <a:endParaRPr lang="it-IT" sz="4400" i="1" dirty="0">
              <a:solidFill>
                <a:srgbClr val="FF0000"/>
              </a:solidFill>
            </a:endParaRPr>
          </a:p>
        </p:txBody>
      </p:sp>
      <p:sp>
        <p:nvSpPr>
          <p:cNvPr id="3" name="Segnaposto contenuto 2"/>
          <p:cNvSpPr>
            <a:spLocks noGrp="1"/>
          </p:cNvSpPr>
          <p:nvPr>
            <p:ph idx="1"/>
          </p:nvPr>
        </p:nvSpPr>
        <p:spPr>
          <a:xfrm>
            <a:off x="457200" y="1124744"/>
            <a:ext cx="8229600" cy="5328592"/>
          </a:xfrm>
        </p:spPr>
        <p:txBody>
          <a:bodyPr>
            <a:noAutofit/>
          </a:bodyPr>
          <a:lstStyle/>
          <a:p>
            <a:pPr marL="0" algn="just">
              <a:buNone/>
            </a:pPr>
            <a:r>
              <a:rPr lang="it-IT" sz="2400" dirty="0" smtClean="0"/>
              <a:t>I casi di PAS di grado moderato sono i più comuni. </a:t>
            </a:r>
          </a:p>
          <a:p>
            <a:pPr marL="0" algn="just">
              <a:buNone/>
            </a:pPr>
            <a:r>
              <a:rPr lang="it-IT" sz="2400" dirty="0" smtClean="0"/>
              <a:t> L’alienazione è più profonda, il bambino è più aggressivo ed irrispettoso e la campagna di denigrazione, può essere quasi continua, inasprendosi specialmente nei momenti di “passaggio” da un genitore all’altro. All’inizio e alla fine degli incontri, infatti, si trova davanti ad entrambi i genitori e realizza che l’esibizione di biasimo verso il genitore alienato gratifica e tranquillizza il genitore alienante; comportamento provocatorio e antagonistico nei confronti del genitore bersaglio, che viene descritto come completamente negativo, a differenza dell’altro genitore che è visto come completamente positivo.</a:t>
            </a:r>
          </a:p>
          <a:p>
            <a:pPr marL="0" algn="just">
              <a:buNone/>
            </a:pPr>
            <a:r>
              <a:rPr lang="it-IT" sz="2400" dirty="0" smtClean="0"/>
              <a:t>Anche i parenti del genitore odiato sono vissuti da lui come suoi cloni, e quindi soggetti alla medesima campagna di denigrazione</a:t>
            </a:r>
            <a:r>
              <a:rPr lang="it-IT" sz="2100" dirty="0" smtClean="0"/>
              <a:t>. </a:t>
            </a:r>
            <a:endParaRPr lang="it-IT" sz="2100" dirty="0"/>
          </a:p>
        </p:txBody>
      </p:sp>
      <p:sp>
        <p:nvSpPr>
          <p:cNvPr id="4" name="Segnaposto data 3"/>
          <p:cNvSpPr>
            <a:spLocks noGrp="1"/>
          </p:cNvSpPr>
          <p:nvPr>
            <p:ph type="dt" sz="half" idx="10"/>
          </p:nvPr>
        </p:nvSpPr>
        <p:spPr/>
        <p:txBody>
          <a:bodyPr/>
          <a:lstStyle/>
          <a:p>
            <a:fld id="{7D490B97-4149-4092-99EB-C902DDC63F4D}" type="datetime1">
              <a:rPr lang="it-IT" smtClean="0"/>
              <a:pPr/>
              <a:t>22/11/2013</a:t>
            </a:fld>
            <a:endParaRPr lang="it-IT"/>
          </a:p>
        </p:txBody>
      </p:sp>
      <p:sp>
        <p:nvSpPr>
          <p:cNvPr id="5" name="Segnaposto piè di pagina 4"/>
          <p:cNvSpPr>
            <a:spLocks noGrp="1"/>
          </p:cNvSpPr>
          <p:nvPr>
            <p:ph type="ftr" sz="quarter" idx="11"/>
          </p:nvPr>
        </p:nvSpPr>
        <p:spPr/>
        <p:txBody>
          <a:bodyPr/>
          <a:lstStyle/>
          <a:p>
            <a:r>
              <a:rPr lang="it-IT" smtClean="0"/>
              <a:t>Dott.ssa Iolanda Candidi - Roma</a:t>
            </a:r>
            <a:endParaRPr lang="it-IT"/>
          </a:p>
        </p:txBody>
      </p:sp>
      <p:sp>
        <p:nvSpPr>
          <p:cNvPr id="6" name="Segnaposto numero diapositiva 5"/>
          <p:cNvSpPr>
            <a:spLocks noGrp="1"/>
          </p:cNvSpPr>
          <p:nvPr>
            <p:ph type="sldNum" sz="quarter" idx="12"/>
          </p:nvPr>
        </p:nvSpPr>
        <p:spPr/>
        <p:txBody>
          <a:bodyPr/>
          <a:lstStyle/>
          <a:p>
            <a:fld id="{A7DA20AE-F320-43BD-9300-97E502A9C8AF}" type="slidenum">
              <a:rPr lang="it-IT" smtClean="0"/>
              <a:pPr/>
              <a:t>18</a:t>
            </a:fld>
            <a:endParaRPr lang="it-IT"/>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400" i="1" dirty="0" smtClean="0">
                <a:solidFill>
                  <a:srgbClr val="FF0000"/>
                </a:solidFill>
              </a:rPr>
              <a:t>PAS di grado grave</a:t>
            </a:r>
            <a:endParaRPr lang="it-IT" sz="4400" i="1" dirty="0">
              <a:solidFill>
                <a:srgbClr val="FF0000"/>
              </a:solidFill>
            </a:endParaRPr>
          </a:p>
        </p:txBody>
      </p:sp>
      <p:sp>
        <p:nvSpPr>
          <p:cNvPr id="3" name="Segnaposto contenuto 2"/>
          <p:cNvSpPr>
            <a:spLocks noGrp="1"/>
          </p:cNvSpPr>
          <p:nvPr>
            <p:ph idx="1"/>
          </p:nvPr>
        </p:nvSpPr>
        <p:spPr>
          <a:xfrm>
            <a:off x="457200" y="1340768"/>
            <a:ext cx="8229600" cy="4968592"/>
          </a:xfrm>
        </p:spPr>
        <p:txBody>
          <a:bodyPr>
            <a:noAutofit/>
          </a:bodyPr>
          <a:lstStyle/>
          <a:p>
            <a:pPr marL="0" algn="just">
              <a:buNone/>
            </a:pPr>
            <a:r>
              <a:rPr lang="it-IT" sz="2200" dirty="0" smtClean="0"/>
              <a:t>Nei casi di sintomatologia PAS di grado grave il bambino è sopraffatto dal panico all’idea di incontrare il genitore alienato, perciò le visite sono spesso impedite, e, nelle rare occasioni in cui avvengono, assume un atteggiamento così provocatorio e distruttivo da renderne necessario l’allontanamento. Il figlio mostra, inoltre, grandi difficoltà a separarsi dal genitore alienante, con il quale, oltre ad aver stretto un legame molto forte, condivide idee paranoiche sul genitore bersaglio, al punto da ritenerlo pericoloso e da arrivare a temerlo.</a:t>
            </a:r>
          </a:p>
          <a:p>
            <a:pPr marL="0" algn="just">
              <a:buNone/>
            </a:pPr>
            <a:r>
              <a:rPr lang="it-IT" sz="2200" dirty="0" smtClean="0"/>
              <a:t>A volte, i vissuti negativi del bambino e le sue profonde manifestazioni di persecuzione ed ostilità possono spingerlo a commettere azioni dirette a provocare dispiaceri o violenza fisica al genitore odiato</a:t>
            </a:r>
            <a:r>
              <a:rPr lang="it-IT" sz="2100" dirty="0" smtClean="0"/>
              <a:t>.</a:t>
            </a:r>
            <a:endParaRPr lang="it-IT" sz="2100" dirty="0"/>
          </a:p>
        </p:txBody>
      </p:sp>
      <p:sp>
        <p:nvSpPr>
          <p:cNvPr id="4" name="Segnaposto data 3"/>
          <p:cNvSpPr>
            <a:spLocks noGrp="1"/>
          </p:cNvSpPr>
          <p:nvPr>
            <p:ph type="dt" sz="half" idx="10"/>
          </p:nvPr>
        </p:nvSpPr>
        <p:spPr/>
        <p:txBody>
          <a:bodyPr/>
          <a:lstStyle/>
          <a:p>
            <a:fld id="{7D490B97-4149-4092-99EB-C902DDC63F4D}" type="datetime1">
              <a:rPr lang="it-IT" smtClean="0"/>
              <a:pPr/>
              <a:t>22/11/2013</a:t>
            </a:fld>
            <a:endParaRPr lang="it-IT"/>
          </a:p>
        </p:txBody>
      </p:sp>
      <p:sp>
        <p:nvSpPr>
          <p:cNvPr id="5" name="Segnaposto piè di pagina 4"/>
          <p:cNvSpPr>
            <a:spLocks noGrp="1"/>
          </p:cNvSpPr>
          <p:nvPr>
            <p:ph type="ftr" sz="quarter" idx="11"/>
          </p:nvPr>
        </p:nvSpPr>
        <p:spPr/>
        <p:txBody>
          <a:bodyPr/>
          <a:lstStyle/>
          <a:p>
            <a:r>
              <a:rPr lang="it-IT" smtClean="0"/>
              <a:t>Dott.ssa Iolanda Candidi - Roma</a:t>
            </a:r>
            <a:endParaRPr lang="it-IT"/>
          </a:p>
        </p:txBody>
      </p:sp>
      <p:sp>
        <p:nvSpPr>
          <p:cNvPr id="6" name="Segnaposto numero diapositiva 5"/>
          <p:cNvSpPr>
            <a:spLocks noGrp="1"/>
          </p:cNvSpPr>
          <p:nvPr>
            <p:ph type="sldNum" sz="quarter" idx="12"/>
          </p:nvPr>
        </p:nvSpPr>
        <p:spPr/>
        <p:txBody>
          <a:bodyPr/>
          <a:lstStyle/>
          <a:p>
            <a:fld id="{A7DA20AE-F320-43BD-9300-97E502A9C8AF}" type="slidenum">
              <a:rPr lang="it-IT" smtClean="0"/>
              <a:pPr/>
              <a:t>19</a:t>
            </a:fld>
            <a:endParaRPr lang="it-IT"/>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22114"/>
          </a:xfrm>
        </p:spPr>
        <p:txBody>
          <a:bodyPr>
            <a:normAutofit/>
          </a:bodyPr>
          <a:lstStyle/>
          <a:p>
            <a:r>
              <a:rPr lang="it-IT" sz="4000" i="1" dirty="0" err="1" smtClean="0">
                <a:solidFill>
                  <a:srgbClr val="FF0000"/>
                </a:solidFill>
              </a:rPr>
              <a:t>P.A.S.</a:t>
            </a:r>
            <a:endParaRPr lang="it-IT" sz="4000" i="1" dirty="0">
              <a:solidFill>
                <a:srgbClr val="FF0000"/>
              </a:solidFill>
            </a:endParaRPr>
          </a:p>
        </p:txBody>
      </p:sp>
      <p:sp>
        <p:nvSpPr>
          <p:cNvPr id="3" name="Segnaposto contenuto 2"/>
          <p:cNvSpPr>
            <a:spLocks noGrp="1"/>
          </p:cNvSpPr>
          <p:nvPr>
            <p:ph idx="1"/>
          </p:nvPr>
        </p:nvSpPr>
        <p:spPr>
          <a:xfrm>
            <a:off x="457200" y="1268760"/>
            <a:ext cx="8229600" cy="5040600"/>
          </a:xfrm>
        </p:spPr>
        <p:txBody>
          <a:bodyPr>
            <a:normAutofit fontScale="92500" lnSpcReduction="10000"/>
          </a:bodyPr>
          <a:lstStyle/>
          <a:p>
            <a:pPr algn="ctr">
              <a:lnSpc>
                <a:spcPct val="150000"/>
              </a:lnSpc>
              <a:buNone/>
            </a:pPr>
            <a:r>
              <a:rPr lang="it-IT" sz="3200" dirty="0" smtClean="0"/>
              <a:t>Sensi di colpa e solitudine </a:t>
            </a:r>
          </a:p>
          <a:p>
            <a:pPr algn="ctr">
              <a:lnSpc>
                <a:spcPct val="150000"/>
              </a:lnSpc>
              <a:buNone/>
            </a:pPr>
            <a:r>
              <a:rPr lang="it-IT" sz="3200" dirty="0" smtClean="0"/>
              <a:t>Condizioni psichiche che caratterizzano la </a:t>
            </a:r>
            <a:r>
              <a:rPr lang="it-IT" sz="3200" b="1" i="1" dirty="0" smtClean="0">
                <a:solidFill>
                  <a:srgbClr val="FF0000"/>
                </a:solidFill>
              </a:rPr>
              <a:t>Sindrome da Alienazione Genitoriale: </a:t>
            </a:r>
            <a:r>
              <a:rPr lang="it-IT" sz="3200" dirty="0" smtClean="0"/>
              <a:t>idealizzazione della figura materna e conflitto di lealtà nei suoi confronti. </a:t>
            </a:r>
          </a:p>
          <a:p>
            <a:pPr algn="ctr">
              <a:lnSpc>
                <a:spcPct val="150000"/>
              </a:lnSpc>
              <a:buNone/>
            </a:pPr>
            <a:r>
              <a:rPr lang="it-IT" sz="3200" dirty="0" smtClean="0"/>
              <a:t>Confusione, fusione - con la mamma</a:t>
            </a:r>
          </a:p>
          <a:p>
            <a:pPr algn="ctr">
              <a:lnSpc>
                <a:spcPct val="150000"/>
              </a:lnSpc>
              <a:buNone/>
            </a:pPr>
            <a:r>
              <a:rPr lang="it-IT" sz="3200" b="1" i="1" dirty="0" smtClean="0">
                <a:solidFill>
                  <a:srgbClr val="FF0000"/>
                </a:solidFill>
              </a:rPr>
              <a:t>Follia, </a:t>
            </a:r>
            <a:r>
              <a:rPr lang="it-IT" sz="3200" b="1" i="1" dirty="0" err="1" smtClean="0">
                <a:solidFill>
                  <a:srgbClr val="FF0000"/>
                </a:solidFill>
              </a:rPr>
              <a:t>folie</a:t>
            </a:r>
            <a:r>
              <a:rPr lang="it-IT" sz="3200" b="1" i="1" dirty="0" smtClean="0">
                <a:solidFill>
                  <a:srgbClr val="FF0000"/>
                </a:solidFill>
              </a:rPr>
              <a:t> – à - </a:t>
            </a:r>
            <a:r>
              <a:rPr lang="it-IT" sz="3200" b="1" i="1" dirty="0" err="1" smtClean="0">
                <a:solidFill>
                  <a:srgbClr val="FF0000"/>
                </a:solidFill>
              </a:rPr>
              <a:t>deux</a:t>
            </a:r>
            <a:r>
              <a:rPr lang="it-IT" sz="3200" b="1" i="1" dirty="0" smtClean="0">
                <a:solidFill>
                  <a:srgbClr val="FF0000"/>
                </a:solidFill>
              </a:rPr>
              <a:t>.</a:t>
            </a:r>
            <a:endParaRPr lang="it-IT" sz="3200" b="1" i="1" dirty="0">
              <a:solidFill>
                <a:srgbClr val="FF0000"/>
              </a:solidFill>
            </a:endParaRPr>
          </a:p>
        </p:txBody>
      </p:sp>
      <p:sp>
        <p:nvSpPr>
          <p:cNvPr id="4" name="Segnaposto data 3"/>
          <p:cNvSpPr>
            <a:spLocks noGrp="1"/>
          </p:cNvSpPr>
          <p:nvPr>
            <p:ph type="dt" sz="half" idx="10"/>
          </p:nvPr>
        </p:nvSpPr>
        <p:spPr/>
        <p:txBody>
          <a:bodyPr/>
          <a:lstStyle/>
          <a:p>
            <a:fld id="{7D490B97-4149-4092-99EB-C902DDC63F4D}" type="datetime1">
              <a:rPr lang="it-IT" smtClean="0"/>
              <a:pPr/>
              <a:t>22/11/2013</a:t>
            </a:fld>
            <a:endParaRPr lang="it-IT"/>
          </a:p>
        </p:txBody>
      </p:sp>
      <p:sp>
        <p:nvSpPr>
          <p:cNvPr id="5" name="Segnaposto piè di pagina 4"/>
          <p:cNvSpPr>
            <a:spLocks noGrp="1"/>
          </p:cNvSpPr>
          <p:nvPr>
            <p:ph type="ftr" sz="quarter" idx="11"/>
          </p:nvPr>
        </p:nvSpPr>
        <p:spPr/>
        <p:txBody>
          <a:bodyPr/>
          <a:lstStyle/>
          <a:p>
            <a:r>
              <a:rPr lang="it-IT" smtClean="0"/>
              <a:t>Dott.ssa Iolanda Candidi - Roma</a:t>
            </a:r>
            <a:endParaRPr lang="it-IT"/>
          </a:p>
        </p:txBody>
      </p:sp>
      <p:sp>
        <p:nvSpPr>
          <p:cNvPr id="6" name="Segnaposto numero diapositiva 5"/>
          <p:cNvSpPr>
            <a:spLocks noGrp="1"/>
          </p:cNvSpPr>
          <p:nvPr>
            <p:ph type="sldNum" sz="quarter" idx="12"/>
          </p:nvPr>
        </p:nvSpPr>
        <p:spPr/>
        <p:txBody>
          <a:bodyPr/>
          <a:lstStyle/>
          <a:p>
            <a:fld id="{A7DA20AE-F320-43BD-9300-97E502A9C8AF}" type="slidenum">
              <a:rPr lang="it-IT" smtClean="0"/>
              <a:pPr/>
              <a:t>2</a:t>
            </a:fld>
            <a:endParaRPr lang="it-IT"/>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i="1" dirty="0" smtClean="0">
                <a:solidFill>
                  <a:srgbClr val="FF0000"/>
                </a:solidFill>
              </a:rPr>
              <a:t>Le conseguenze psicopatologiche della PAS</a:t>
            </a:r>
            <a:endParaRPr lang="it-IT" i="1" dirty="0">
              <a:solidFill>
                <a:srgbClr val="FF0000"/>
              </a:solidFill>
            </a:endParaRPr>
          </a:p>
        </p:txBody>
      </p:sp>
      <p:sp>
        <p:nvSpPr>
          <p:cNvPr id="3" name="Segnaposto contenuto 2"/>
          <p:cNvSpPr>
            <a:spLocks noGrp="1"/>
          </p:cNvSpPr>
          <p:nvPr>
            <p:ph idx="1"/>
          </p:nvPr>
        </p:nvSpPr>
        <p:spPr/>
        <p:txBody>
          <a:bodyPr/>
          <a:lstStyle/>
          <a:p>
            <a:pPr marL="0" algn="just">
              <a:buNone/>
            </a:pPr>
            <a:r>
              <a:rPr lang="it-IT" dirty="0" smtClean="0"/>
              <a:t>esame di realtà alterato;</a:t>
            </a:r>
          </a:p>
          <a:p>
            <a:pPr marL="0" algn="just">
              <a:buNone/>
            </a:pPr>
            <a:r>
              <a:rPr lang="it-IT" dirty="0" smtClean="0"/>
              <a:t> narcisismo;</a:t>
            </a:r>
          </a:p>
          <a:p>
            <a:pPr marL="0" algn="just">
              <a:buNone/>
            </a:pPr>
            <a:r>
              <a:rPr lang="it-IT" dirty="0" smtClean="0"/>
              <a:t>indebolimento delle capacità empatiche;</a:t>
            </a:r>
          </a:p>
          <a:p>
            <a:pPr marL="0" algn="just">
              <a:buNone/>
            </a:pPr>
            <a:r>
              <a:rPr lang="it-IT" dirty="0" smtClean="0"/>
              <a:t>mancanza di rispetto per l’autorità, estesa anche a figure non genitoriali (come</a:t>
            </a:r>
          </a:p>
          <a:p>
            <a:pPr marL="0" algn="just">
              <a:buNone/>
            </a:pPr>
            <a:r>
              <a:rPr lang="it-IT" dirty="0" smtClean="0"/>
              <a:t>insegnanti e futuri datori di lavoro);</a:t>
            </a:r>
          </a:p>
          <a:p>
            <a:pPr marL="0" algn="just">
              <a:buNone/>
            </a:pPr>
            <a:r>
              <a:rPr lang="it-IT" dirty="0" smtClean="0"/>
              <a:t> paranoia;</a:t>
            </a:r>
          </a:p>
          <a:p>
            <a:pPr marL="0" algn="just">
              <a:buNone/>
            </a:pPr>
            <a:r>
              <a:rPr lang="it-IT" dirty="0" smtClean="0"/>
              <a:t>psicopatologie legate all’identità di genere.</a:t>
            </a:r>
            <a:endParaRPr lang="it-IT" dirty="0"/>
          </a:p>
        </p:txBody>
      </p:sp>
      <p:sp>
        <p:nvSpPr>
          <p:cNvPr id="4" name="Segnaposto data 3"/>
          <p:cNvSpPr>
            <a:spLocks noGrp="1"/>
          </p:cNvSpPr>
          <p:nvPr>
            <p:ph type="dt" sz="half" idx="10"/>
          </p:nvPr>
        </p:nvSpPr>
        <p:spPr/>
        <p:txBody>
          <a:bodyPr/>
          <a:lstStyle/>
          <a:p>
            <a:fld id="{7D490B97-4149-4092-99EB-C902DDC63F4D}" type="datetime1">
              <a:rPr lang="it-IT" smtClean="0"/>
              <a:pPr/>
              <a:t>22/11/2013</a:t>
            </a:fld>
            <a:endParaRPr lang="it-IT"/>
          </a:p>
        </p:txBody>
      </p:sp>
      <p:sp>
        <p:nvSpPr>
          <p:cNvPr id="5" name="Segnaposto piè di pagina 4"/>
          <p:cNvSpPr>
            <a:spLocks noGrp="1"/>
          </p:cNvSpPr>
          <p:nvPr>
            <p:ph type="ftr" sz="quarter" idx="11"/>
          </p:nvPr>
        </p:nvSpPr>
        <p:spPr/>
        <p:txBody>
          <a:bodyPr/>
          <a:lstStyle/>
          <a:p>
            <a:r>
              <a:rPr lang="it-IT" smtClean="0"/>
              <a:t>Dott.ssa Iolanda Candidi - Roma</a:t>
            </a:r>
            <a:endParaRPr lang="it-IT"/>
          </a:p>
        </p:txBody>
      </p:sp>
      <p:sp>
        <p:nvSpPr>
          <p:cNvPr id="6" name="Segnaposto numero diapositiva 5"/>
          <p:cNvSpPr>
            <a:spLocks noGrp="1"/>
          </p:cNvSpPr>
          <p:nvPr>
            <p:ph type="sldNum" sz="quarter" idx="12"/>
          </p:nvPr>
        </p:nvSpPr>
        <p:spPr/>
        <p:txBody>
          <a:bodyPr/>
          <a:lstStyle/>
          <a:p>
            <a:fld id="{A7DA20AE-F320-43BD-9300-97E502A9C8AF}" type="slidenum">
              <a:rPr lang="it-IT" smtClean="0"/>
              <a:pPr/>
              <a:t>20</a:t>
            </a:fld>
            <a:endParaRPr lang="it-IT"/>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22114"/>
          </a:xfrm>
        </p:spPr>
        <p:txBody>
          <a:bodyPr/>
          <a:lstStyle/>
          <a:p>
            <a:r>
              <a:rPr lang="it-IT" i="1" dirty="0" smtClean="0">
                <a:solidFill>
                  <a:srgbClr val="FF0000"/>
                </a:solidFill>
              </a:rPr>
              <a:t>Problemi comportamentali</a:t>
            </a:r>
            <a:endParaRPr lang="it-IT" i="1" dirty="0">
              <a:solidFill>
                <a:srgbClr val="FF0000"/>
              </a:solidFill>
            </a:endParaRPr>
          </a:p>
        </p:txBody>
      </p:sp>
      <p:sp>
        <p:nvSpPr>
          <p:cNvPr id="3" name="Segnaposto contenuto 2"/>
          <p:cNvSpPr>
            <a:spLocks noGrp="1"/>
          </p:cNvSpPr>
          <p:nvPr>
            <p:ph idx="1"/>
          </p:nvPr>
        </p:nvSpPr>
        <p:spPr>
          <a:xfrm>
            <a:off x="457200" y="1340768"/>
            <a:ext cx="8229600" cy="4968592"/>
          </a:xfrm>
        </p:spPr>
        <p:txBody>
          <a:bodyPr>
            <a:noAutofit/>
          </a:bodyPr>
          <a:lstStyle/>
          <a:p>
            <a:pPr marL="0" algn="just">
              <a:buNone/>
            </a:pPr>
            <a:r>
              <a:rPr lang="it-IT" sz="2100" dirty="0" smtClean="0"/>
              <a:t>aggressività, scarso controllo e tendenza all’</a:t>
            </a:r>
            <a:r>
              <a:rPr lang="it-IT" sz="2100" dirty="0" err="1" smtClean="0"/>
              <a:t>acting-out</a:t>
            </a:r>
            <a:r>
              <a:rPr lang="it-IT" sz="2100" dirty="0" smtClean="0"/>
              <a:t>;</a:t>
            </a:r>
          </a:p>
          <a:p>
            <a:pPr marL="0" algn="just">
              <a:buNone/>
            </a:pPr>
            <a:r>
              <a:rPr lang="it-IT" sz="2100" dirty="0" smtClean="0"/>
              <a:t> egocentrismo;</a:t>
            </a:r>
          </a:p>
          <a:p>
            <a:pPr marL="0" algn="just">
              <a:buNone/>
            </a:pPr>
            <a:r>
              <a:rPr lang="it-IT" sz="2100" dirty="0" smtClean="0"/>
              <a:t> futuro carattere manipolatorio e/o materialistico;</a:t>
            </a:r>
          </a:p>
          <a:p>
            <a:pPr marL="0" algn="just">
              <a:buNone/>
            </a:pPr>
            <a:r>
              <a:rPr lang="it-IT" sz="2100" dirty="0" smtClean="0"/>
              <a:t> comportamenti autodistruttivi, ossessivo - compulsivi e dipendenti;</a:t>
            </a:r>
          </a:p>
          <a:p>
            <a:pPr marL="0" algn="just">
              <a:buNone/>
            </a:pPr>
            <a:r>
              <a:rPr lang="it-IT" sz="2100" dirty="0" smtClean="0"/>
              <a:t> disturbi psicosomatici, del sonno e della condotta alimentare;</a:t>
            </a:r>
          </a:p>
          <a:p>
            <a:pPr marL="0" algn="just">
              <a:buNone/>
            </a:pPr>
            <a:r>
              <a:rPr lang="it-IT" sz="2100" dirty="0" smtClean="0"/>
              <a:t> problemi relazionali e disturbi dell’identità sessuale;</a:t>
            </a:r>
          </a:p>
          <a:p>
            <a:pPr marL="0" algn="just">
              <a:buNone/>
            </a:pPr>
            <a:r>
              <a:rPr lang="it-IT" sz="2100" dirty="0" smtClean="0"/>
              <a:t> disturbi dell’attenzione e difficoltà scolastiche;</a:t>
            </a:r>
          </a:p>
          <a:p>
            <a:pPr marL="0" algn="just">
              <a:buNone/>
            </a:pPr>
            <a:r>
              <a:rPr lang="it-IT" sz="2100" dirty="0" smtClean="0"/>
              <a:t> eccesso di razionalizzazione, disorientamento, confusione emotiva e/o intellettiva;</a:t>
            </a:r>
          </a:p>
          <a:p>
            <a:pPr marL="0" algn="just">
              <a:buNone/>
            </a:pPr>
            <a:r>
              <a:rPr lang="it-IT" sz="2100" dirty="0" smtClean="0"/>
              <a:t> falso sé e bassa autostima;</a:t>
            </a:r>
          </a:p>
          <a:p>
            <a:pPr marL="0" algn="just">
              <a:buNone/>
            </a:pPr>
            <a:r>
              <a:rPr lang="it-IT" sz="2100" dirty="0" smtClean="0"/>
              <a:t>passività e tendenza alla depressione;</a:t>
            </a:r>
          </a:p>
          <a:p>
            <a:pPr marL="0" algn="just">
              <a:buNone/>
            </a:pPr>
            <a:r>
              <a:rPr lang="it-IT" sz="2100" dirty="0" smtClean="0"/>
              <a:t> fobie;</a:t>
            </a:r>
          </a:p>
          <a:p>
            <a:pPr marL="0" algn="just">
              <a:buNone/>
            </a:pPr>
            <a:r>
              <a:rPr lang="it-IT" sz="2100" dirty="0" smtClean="0"/>
              <a:t> regressione.</a:t>
            </a:r>
            <a:endParaRPr lang="it-IT" sz="2100" dirty="0"/>
          </a:p>
        </p:txBody>
      </p:sp>
      <p:sp>
        <p:nvSpPr>
          <p:cNvPr id="4" name="Segnaposto data 3"/>
          <p:cNvSpPr>
            <a:spLocks noGrp="1"/>
          </p:cNvSpPr>
          <p:nvPr>
            <p:ph type="dt" sz="half" idx="10"/>
          </p:nvPr>
        </p:nvSpPr>
        <p:spPr/>
        <p:txBody>
          <a:bodyPr/>
          <a:lstStyle/>
          <a:p>
            <a:fld id="{7D490B97-4149-4092-99EB-C902DDC63F4D}" type="datetime1">
              <a:rPr lang="it-IT" smtClean="0"/>
              <a:pPr/>
              <a:t>22/11/2013</a:t>
            </a:fld>
            <a:endParaRPr lang="it-IT"/>
          </a:p>
        </p:txBody>
      </p:sp>
      <p:sp>
        <p:nvSpPr>
          <p:cNvPr id="5" name="Segnaposto piè di pagina 4"/>
          <p:cNvSpPr>
            <a:spLocks noGrp="1"/>
          </p:cNvSpPr>
          <p:nvPr>
            <p:ph type="ftr" sz="quarter" idx="11"/>
          </p:nvPr>
        </p:nvSpPr>
        <p:spPr/>
        <p:txBody>
          <a:bodyPr/>
          <a:lstStyle/>
          <a:p>
            <a:r>
              <a:rPr lang="it-IT" smtClean="0"/>
              <a:t>Dott.ssa Iolanda Candidi - Roma</a:t>
            </a:r>
            <a:endParaRPr lang="it-IT"/>
          </a:p>
        </p:txBody>
      </p:sp>
      <p:sp>
        <p:nvSpPr>
          <p:cNvPr id="6" name="Segnaposto numero diapositiva 5"/>
          <p:cNvSpPr>
            <a:spLocks noGrp="1"/>
          </p:cNvSpPr>
          <p:nvPr>
            <p:ph type="sldNum" sz="quarter" idx="12"/>
          </p:nvPr>
        </p:nvSpPr>
        <p:spPr/>
        <p:txBody>
          <a:bodyPr/>
          <a:lstStyle/>
          <a:p>
            <a:fld id="{A7DA20AE-F320-43BD-9300-97E502A9C8AF}" type="slidenum">
              <a:rPr lang="it-IT" smtClean="0"/>
              <a:pPr/>
              <a:t>21</a:t>
            </a:fld>
            <a:endParaRPr lang="it-IT"/>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800" i="1" dirty="0" smtClean="0">
                <a:solidFill>
                  <a:srgbClr val="FF0000"/>
                </a:solidFill>
              </a:rPr>
              <a:t>La Consulenza Tecnica</a:t>
            </a:r>
            <a:endParaRPr lang="it-IT" sz="4800" i="1" dirty="0">
              <a:solidFill>
                <a:srgbClr val="FF0000"/>
              </a:solidFill>
            </a:endParaRPr>
          </a:p>
        </p:txBody>
      </p:sp>
      <p:sp>
        <p:nvSpPr>
          <p:cNvPr id="3" name="Segnaposto contenuto 2"/>
          <p:cNvSpPr>
            <a:spLocks noGrp="1"/>
          </p:cNvSpPr>
          <p:nvPr>
            <p:ph idx="1"/>
          </p:nvPr>
        </p:nvSpPr>
        <p:spPr/>
        <p:txBody>
          <a:bodyPr>
            <a:normAutofit lnSpcReduction="10000"/>
          </a:bodyPr>
          <a:lstStyle/>
          <a:p>
            <a:pPr marL="0" algn="just">
              <a:buNone/>
            </a:pPr>
            <a:r>
              <a:rPr lang="it-IT" dirty="0" smtClean="0"/>
              <a:t>La nuova formulazione dell'art. 155 c.c., che ha reso più incisiva l'azione del giudice, attribuisce a quest'ultimo la facoltà di intervenire in caso di impossibilità di giungere ad un accordo sulle questioni di maggior interesse riguardanti i minori, con esclusivo riferimento all'interesse morale e materiale di essa. In situazioni di aspro conflitto il giudice si avvale di una consulenza da parte di un esperto (CTU, Consulente Tecnico d'Ufficio) per far chiarezza in merito a dinamiche che non sono di specifica competenza legale.</a:t>
            </a:r>
            <a:endParaRPr lang="it-IT" dirty="0"/>
          </a:p>
        </p:txBody>
      </p:sp>
      <p:sp>
        <p:nvSpPr>
          <p:cNvPr id="4" name="Segnaposto data 3"/>
          <p:cNvSpPr>
            <a:spLocks noGrp="1"/>
          </p:cNvSpPr>
          <p:nvPr>
            <p:ph type="dt" sz="half" idx="10"/>
          </p:nvPr>
        </p:nvSpPr>
        <p:spPr/>
        <p:txBody>
          <a:bodyPr/>
          <a:lstStyle/>
          <a:p>
            <a:fld id="{7D490B97-4149-4092-99EB-C902DDC63F4D}" type="datetime1">
              <a:rPr lang="it-IT" smtClean="0"/>
              <a:pPr/>
              <a:t>22/11/2013</a:t>
            </a:fld>
            <a:endParaRPr lang="it-IT"/>
          </a:p>
        </p:txBody>
      </p:sp>
      <p:sp>
        <p:nvSpPr>
          <p:cNvPr id="5" name="Segnaposto piè di pagina 4"/>
          <p:cNvSpPr>
            <a:spLocks noGrp="1"/>
          </p:cNvSpPr>
          <p:nvPr>
            <p:ph type="ftr" sz="quarter" idx="11"/>
          </p:nvPr>
        </p:nvSpPr>
        <p:spPr/>
        <p:txBody>
          <a:bodyPr/>
          <a:lstStyle/>
          <a:p>
            <a:r>
              <a:rPr lang="it-IT" smtClean="0"/>
              <a:t>Dott.ssa Iolanda Candidi - Roma</a:t>
            </a:r>
            <a:endParaRPr lang="it-IT"/>
          </a:p>
        </p:txBody>
      </p:sp>
      <p:sp>
        <p:nvSpPr>
          <p:cNvPr id="6" name="Segnaposto numero diapositiva 5"/>
          <p:cNvSpPr>
            <a:spLocks noGrp="1"/>
          </p:cNvSpPr>
          <p:nvPr>
            <p:ph type="sldNum" sz="quarter" idx="12"/>
          </p:nvPr>
        </p:nvSpPr>
        <p:spPr/>
        <p:txBody>
          <a:bodyPr/>
          <a:lstStyle/>
          <a:p>
            <a:fld id="{A7DA20AE-F320-43BD-9300-97E502A9C8AF}" type="slidenum">
              <a:rPr lang="it-IT" smtClean="0"/>
              <a:pPr/>
              <a:t>22</a:t>
            </a:fld>
            <a:endParaRPr lang="it-IT"/>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94122"/>
          </a:xfrm>
        </p:spPr>
        <p:txBody>
          <a:bodyPr>
            <a:normAutofit/>
          </a:bodyPr>
          <a:lstStyle/>
          <a:p>
            <a:r>
              <a:rPr lang="it-IT" sz="4400" i="1" dirty="0" smtClean="0">
                <a:solidFill>
                  <a:srgbClr val="FF0000"/>
                </a:solidFill>
              </a:rPr>
              <a:t>La Consulenza Tecnica</a:t>
            </a:r>
            <a:endParaRPr lang="it-IT" sz="4400" i="1" dirty="0"/>
          </a:p>
        </p:txBody>
      </p:sp>
      <p:sp>
        <p:nvSpPr>
          <p:cNvPr id="3" name="Segnaposto contenuto 2"/>
          <p:cNvSpPr>
            <a:spLocks noGrp="1"/>
          </p:cNvSpPr>
          <p:nvPr>
            <p:ph idx="1"/>
          </p:nvPr>
        </p:nvSpPr>
        <p:spPr>
          <a:xfrm>
            <a:off x="457200" y="1268760"/>
            <a:ext cx="8229600" cy="5184576"/>
          </a:xfrm>
        </p:spPr>
        <p:txBody>
          <a:bodyPr>
            <a:noAutofit/>
          </a:bodyPr>
          <a:lstStyle/>
          <a:p>
            <a:pPr marL="0" algn="just">
              <a:buNone/>
            </a:pPr>
            <a:r>
              <a:rPr lang="it-IT" sz="2600" dirty="0" smtClean="0"/>
              <a:t>Il consulente, ai fini della valutazione, solitamente incontra i genitori singolarmente e congiuntamente, osserva il minore da solo e con i genitori ed effettua indagini ambientali e </a:t>
            </a:r>
            <a:r>
              <a:rPr lang="it-IT" sz="2600" dirty="0" err="1" smtClean="0"/>
              <a:t>testologiche</a:t>
            </a:r>
            <a:r>
              <a:rPr lang="it-IT" sz="2600" dirty="0" smtClean="0"/>
              <a:t>, a conclusione delle quali stila una relazione dettagliata per rispondere ai quesiti del giudice che riguardano solitamente il miglior regime di affidamento e visita del minore, le caratteristiche di personalità dei genitori e dei figli e le relazioni esistenti tra loro. Attraverso tale indagine si esplorano le capacità concrete di entrambi i genitori di rispondere alla globalità delle esigenze del bambino ivi compresa la capacità di tutelare i rapporti con l'altro genitore.</a:t>
            </a:r>
            <a:endParaRPr lang="it-IT" sz="2600" dirty="0"/>
          </a:p>
        </p:txBody>
      </p:sp>
      <p:sp>
        <p:nvSpPr>
          <p:cNvPr id="4" name="Segnaposto data 3"/>
          <p:cNvSpPr>
            <a:spLocks noGrp="1"/>
          </p:cNvSpPr>
          <p:nvPr>
            <p:ph type="dt" sz="half" idx="10"/>
          </p:nvPr>
        </p:nvSpPr>
        <p:spPr/>
        <p:txBody>
          <a:bodyPr/>
          <a:lstStyle/>
          <a:p>
            <a:fld id="{7D490B97-4149-4092-99EB-C902DDC63F4D}" type="datetime1">
              <a:rPr lang="it-IT" smtClean="0"/>
              <a:pPr/>
              <a:t>22/11/2013</a:t>
            </a:fld>
            <a:endParaRPr lang="it-IT"/>
          </a:p>
        </p:txBody>
      </p:sp>
      <p:sp>
        <p:nvSpPr>
          <p:cNvPr id="5" name="Segnaposto piè di pagina 4"/>
          <p:cNvSpPr>
            <a:spLocks noGrp="1"/>
          </p:cNvSpPr>
          <p:nvPr>
            <p:ph type="ftr" sz="quarter" idx="11"/>
          </p:nvPr>
        </p:nvSpPr>
        <p:spPr/>
        <p:txBody>
          <a:bodyPr/>
          <a:lstStyle/>
          <a:p>
            <a:r>
              <a:rPr lang="it-IT" smtClean="0"/>
              <a:t>Dott.ssa Iolanda Candidi - Roma</a:t>
            </a:r>
            <a:endParaRPr lang="it-IT"/>
          </a:p>
        </p:txBody>
      </p:sp>
      <p:sp>
        <p:nvSpPr>
          <p:cNvPr id="6" name="Segnaposto numero diapositiva 5"/>
          <p:cNvSpPr>
            <a:spLocks noGrp="1"/>
          </p:cNvSpPr>
          <p:nvPr>
            <p:ph type="sldNum" sz="quarter" idx="12"/>
          </p:nvPr>
        </p:nvSpPr>
        <p:spPr/>
        <p:txBody>
          <a:bodyPr/>
          <a:lstStyle/>
          <a:p>
            <a:fld id="{A7DA20AE-F320-43BD-9300-97E502A9C8AF}" type="slidenum">
              <a:rPr lang="it-IT" smtClean="0"/>
              <a:pPr/>
              <a:t>23</a:t>
            </a:fld>
            <a:endParaRPr lang="it-IT"/>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400" i="1" dirty="0" smtClean="0">
                <a:solidFill>
                  <a:srgbClr val="FF0000"/>
                </a:solidFill>
              </a:rPr>
              <a:t>Il mandato del CTU</a:t>
            </a:r>
            <a:endParaRPr lang="it-IT" sz="4400" i="1" dirty="0"/>
          </a:p>
        </p:txBody>
      </p:sp>
      <p:sp>
        <p:nvSpPr>
          <p:cNvPr id="3" name="Segnaposto contenuto 2"/>
          <p:cNvSpPr>
            <a:spLocks noGrp="1"/>
          </p:cNvSpPr>
          <p:nvPr>
            <p:ph idx="1"/>
          </p:nvPr>
        </p:nvSpPr>
        <p:spPr/>
        <p:txBody>
          <a:bodyPr/>
          <a:lstStyle/>
          <a:p>
            <a:pPr marL="0" algn="just">
              <a:buNone/>
            </a:pPr>
            <a:r>
              <a:rPr lang="it-IT" dirty="0" smtClean="0"/>
              <a:t>Nel mandato del consulente è comunque insito il rischio di contribuire in qualche modo ad amplificare il conflitto poiché la sua relazione può essere interpretata come finalizzata ad una dichiarazione di vittoria o di sconfitta. Per tale motivo è auspicabile, oltre che buona prassi, che il CTU chiarisca fin dall'inizio degli incontri peritali che il suo compito è quello di tutelare l'interesse del minore dato che questi non è rappresentato in giudizio.</a:t>
            </a:r>
            <a:endParaRPr lang="it-IT" dirty="0"/>
          </a:p>
        </p:txBody>
      </p:sp>
      <p:sp>
        <p:nvSpPr>
          <p:cNvPr id="4" name="Segnaposto data 3"/>
          <p:cNvSpPr>
            <a:spLocks noGrp="1"/>
          </p:cNvSpPr>
          <p:nvPr>
            <p:ph type="dt" sz="half" idx="10"/>
          </p:nvPr>
        </p:nvSpPr>
        <p:spPr/>
        <p:txBody>
          <a:bodyPr/>
          <a:lstStyle/>
          <a:p>
            <a:fld id="{7D490B97-4149-4092-99EB-C902DDC63F4D}" type="datetime1">
              <a:rPr lang="it-IT" smtClean="0"/>
              <a:pPr/>
              <a:t>22/11/2013</a:t>
            </a:fld>
            <a:endParaRPr lang="it-IT"/>
          </a:p>
        </p:txBody>
      </p:sp>
      <p:sp>
        <p:nvSpPr>
          <p:cNvPr id="5" name="Segnaposto piè di pagina 4"/>
          <p:cNvSpPr>
            <a:spLocks noGrp="1"/>
          </p:cNvSpPr>
          <p:nvPr>
            <p:ph type="ftr" sz="quarter" idx="11"/>
          </p:nvPr>
        </p:nvSpPr>
        <p:spPr/>
        <p:txBody>
          <a:bodyPr/>
          <a:lstStyle/>
          <a:p>
            <a:r>
              <a:rPr lang="it-IT" smtClean="0"/>
              <a:t>Dott.ssa Iolanda Candidi - Roma</a:t>
            </a:r>
            <a:endParaRPr lang="it-IT"/>
          </a:p>
        </p:txBody>
      </p:sp>
      <p:sp>
        <p:nvSpPr>
          <p:cNvPr id="6" name="Segnaposto numero diapositiva 5"/>
          <p:cNvSpPr>
            <a:spLocks noGrp="1"/>
          </p:cNvSpPr>
          <p:nvPr>
            <p:ph type="sldNum" sz="quarter" idx="12"/>
          </p:nvPr>
        </p:nvSpPr>
        <p:spPr/>
        <p:txBody>
          <a:bodyPr/>
          <a:lstStyle/>
          <a:p>
            <a:fld id="{A7DA20AE-F320-43BD-9300-97E502A9C8AF}" type="slidenum">
              <a:rPr lang="it-IT" smtClean="0"/>
              <a:pPr/>
              <a:t>24</a:t>
            </a:fld>
            <a:endParaRPr lang="it-IT"/>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400" i="1" dirty="0" smtClean="0">
                <a:solidFill>
                  <a:srgbClr val="FF0000"/>
                </a:solidFill>
              </a:rPr>
              <a:t>Il ruolo del CTU</a:t>
            </a:r>
            <a:endParaRPr lang="it-IT" sz="4400" i="1" dirty="0"/>
          </a:p>
        </p:txBody>
      </p:sp>
      <p:sp>
        <p:nvSpPr>
          <p:cNvPr id="3" name="Segnaposto contenuto 2"/>
          <p:cNvSpPr>
            <a:spLocks noGrp="1"/>
          </p:cNvSpPr>
          <p:nvPr>
            <p:ph idx="1"/>
          </p:nvPr>
        </p:nvSpPr>
        <p:spPr>
          <a:xfrm>
            <a:off x="457200" y="1412776"/>
            <a:ext cx="8229600" cy="4968552"/>
          </a:xfrm>
        </p:spPr>
        <p:txBody>
          <a:bodyPr>
            <a:normAutofit lnSpcReduction="10000"/>
          </a:bodyPr>
          <a:lstStyle/>
          <a:p>
            <a:pPr marL="0" algn="just">
              <a:buNone/>
            </a:pPr>
            <a:r>
              <a:rPr lang="it-IT" dirty="0" smtClean="0"/>
              <a:t>Lo scopo del consulente sarà quello di favorire dei cambiamenti sia a livello legale che clinico rispondendo non solo ai quesiti posti dal giudice ma, attraverso la sua valutazione, può anche proporre interventi di supporto, sia al figlio che ai genitori, come la terapia individuale degli adulti e/o del figlio o la mediazione familiare. È importante predisporre un trattamento clinico che agisca su tutti e tre i protagonisti della PAS, in quanto le relazioni disfunzionali si possono superare solo con il cambiamento di tutti i membri della famiglia.</a:t>
            </a:r>
            <a:endParaRPr lang="it-IT" dirty="0"/>
          </a:p>
        </p:txBody>
      </p:sp>
      <p:sp>
        <p:nvSpPr>
          <p:cNvPr id="4" name="Segnaposto data 3"/>
          <p:cNvSpPr>
            <a:spLocks noGrp="1"/>
          </p:cNvSpPr>
          <p:nvPr>
            <p:ph type="dt" sz="half" idx="10"/>
          </p:nvPr>
        </p:nvSpPr>
        <p:spPr/>
        <p:txBody>
          <a:bodyPr/>
          <a:lstStyle/>
          <a:p>
            <a:fld id="{7D490B97-4149-4092-99EB-C902DDC63F4D}" type="datetime1">
              <a:rPr lang="it-IT" smtClean="0"/>
              <a:pPr/>
              <a:t>22/11/2013</a:t>
            </a:fld>
            <a:endParaRPr lang="it-IT"/>
          </a:p>
        </p:txBody>
      </p:sp>
      <p:sp>
        <p:nvSpPr>
          <p:cNvPr id="5" name="Segnaposto piè di pagina 4"/>
          <p:cNvSpPr>
            <a:spLocks noGrp="1"/>
          </p:cNvSpPr>
          <p:nvPr>
            <p:ph type="ftr" sz="quarter" idx="11"/>
          </p:nvPr>
        </p:nvSpPr>
        <p:spPr/>
        <p:txBody>
          <a:bodyPr/>
          <a:lstStyle/>
          <a:p>
            <a:r>
              <a:rPr lang="it-IT" smtClean="0"/>
              <a:t>Dott.ssa Iolanda Candidi - Roma</a:t>
            </a:r>
            <a:endParaRPr lang="it-IT"/>
          </a:p>
        </p:txBody>
      </p:sp>
      <p:sp>
        <p:nvSpPr>
          <p:cNvPr id="6" name="Segnaposto numero diapositiva 5"/>
          <p:cNvSpPr>
            <a:spLocks noGrp="1"/>
          </p:cNvSpPr>
          <p:nvPr>
            <p:ph type="sldNum" sz="quarter" idx="12"/>
          </p:nvPr>
        </p:nvSpPr>
        <p:spPr/>
        <p:txBody>
          <a:bodyPr/>
          <a:lstStyle/>
          <a:p>
            <a:fld id="{A7DA20AE-F320-43BD-9300-97E502A9C8AF}" type="slidenum">
              <a:rPr lang="it-IT" smtClean="0"/>
              <a:pPr/>
              <a:t>25</a:t>
            </a:fld>
            <a:endParaRPr lang="it-IT"/>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400" i="1" dirty="0" smtClean="0">
                <a:solidFill>
                  <a:srgbClr val="FF0000"/>
                </a:solidFill>
              </a:rPr>
              <a:t>Le proposte del CTU</a:t>
            </a:r>
            <a:endParaRPr lang="it-IT" sz="4400" i="1" dirty="0"/>
          </a:p>
        </p:txBody>
      </p:sp>
      <p:sp>
        <p:nvSpPr>
          <p:cNvPr id="3" name="Segnaposto contenuto 2"/>
          <p:cNvSpPr>
            <a:spLocks noGrp="1"/>
          </p:cNvSpPr>
          <p:nvPr>
            <p:ph idx="1"/>
          </p:nvPr>
        </p:nvSpPr>
        <p:spPr>
          <a:xfrm>
            <a:off x="457200" y="1412776"/>
            <a:ext cx="8229600" cy="4896584"/>
          </a:xfrm>
        </p:spPr>
        <p:txBody>
          <a:bodyPr>
            <a:normAutofit fontScale="92500" lnSpcReduction="20000"/>
          </a:bodyPr>
          <a:lstStyle/>
          <a:p>
            <a:pPr marL="0" algn="just">
              <a:buNone/>
            </a:pPr>
            <a:r>
              <a:rPr lang="it-IT" dirty="0" smtClean="0"/>
              <a:t>Il consulente può richiedere al giudice, per raggiungere gli obiettivi, che la situazione familiare venga seguita longitudinalmente, sia proponendo nuovi incontri a distanza di tempo, sia incaricando i Servizi Sociali di controllare e monitorare che i provvedimenti vengano attuati, oltre che intervenire sulla situazione nel suo insieme e fornire un sostegno continuativo ai genitori e al minore.</a:t>
            </a:r>
          </a:p>
          <a:p>
            <a:pPr marL="0" algn="just">
              <a:buNone/>
            </a:pPr>
            <a:r>
              <a:rPr lang="it-IT" dirty="0" smtClean="0"/>
              <a:t>Nelle dinamiche altamente conflittuali, tra le proposte del CTU talvolta è necessaria addirittura la richiesta di trasferimento dell’affidamento ai Servizi Sociali, considerati come i migliori garanti della neutralità rispetto all’uno o all’altro genitore. In questo modo, si cerca di rimettere i genitori sullo stesso piano.</a:t>
            </a:r>
            <a:endParaRPr lang="it-IT" dirty="0"/>
          </a:p>
        </p:txBody>
      </p:sp>
      <p:sp>
        <p:nvSpPr>
          <p:cNvPr id="4" name="Segnaposto data 3"/>
          <p:cNvSpPr>
            <a:spLocks noGrp="1"/>
          </p:cNvSpPr>
          <p:nvPr>
            <p:ph type="dt" sz="half" idx="10"/>
          </p:nvPr>
        </p:nvSpPr>
        <p:spPr/>
        <p:txBody>
          <a:bodyPr/>
          <a:lstStyle/>
          <a:p>
            <a:fld id="{7D490B97-4149-4092-99EB-C902DDC63F4D}" type="datetime1">
              <a:rPr lang="it-IT" smtClean="0"/>
              <a:pPr/>
              <a:t>22/11/2013</a:t>
            </a:fld>
            <a:endParaRPr lang="it-IT"/>
          </a:p>
        </p:txBody>
      </p:sp>
      <p:sp>
        <p:nvSpPr>
          <p:cNvPr id="5" name="Segnaposto piè di pagina 4"/>
          <p:cNvSpPr>
            <a:spLocks noGrp="1"/>
          </p:cNvSpPr>
          <p:nvPr>
            <p:ph type="ftr" sz="quarter" idx="11"/>
          </p:nvPr>
        </p:nvSpPr>
        <p:spPr/>
        <p:txBody>
          <a:bodyPr/>
          <a:lstStyle/>
          <a:p>
            <a:r>
              <a:rPr lang="it-IT" smtClean="0"/>
              <a:t>Dott.ssa Iolanda Candidi - Roma</a:t>
            </a:r>
            <a:endParaRPr lang="it-IT"/>
          </a:p>
        </p:txBody>
      </p:sp>
      <p:sp>
        <p:nvSpPr>
          <p:cNvPr id="6" name="Segnaposto numero diapositiva 5"/>
          <p:cNvSpPr>
            <a:spLocks noGrp="1"/>
          </p:cNvSpPr>
          <p:nvPr>
            <p:ph type="sldNum" sz="quarter" idx="12"/>
          </p:nvPr>
        </p:nvSpPr>
        <p:spPr/>
        <p:txBody>
          <a:bodyPr/>
          <a:lstStyle/>
          <a:p>
            <a:fld id="{A7DA20AE-F320-43BD-9300-97E502A9C8AF}" type="slidenum">
              <a:rPr lang="it-IT" smtClean="0"/>
              <a:pPr/>
              <a:t>26</a:t>
            </a:fld>
            <a:endParaRPr lang="it-IT"/>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1895743-EBC3-4875-9440-07F2FCA6765C}" type="datetime1">
              <a:rPr lang="it-IT" smtClean="0"/>
              <a:pPr/>
              <a:t>22/11/2013</a:t>
            </a:fld>
            <a:endParaRPr lang="it-IT"/>
          </a:p>
        </p:txBody>
      </p:sp>
      <p:sp>
        <p:nvSpPr>
          <p:cNvPr id="3" name="Segnaposto piè di pagina 2"/>
          <p:cNvSpPr>
            <a:spLocks noGrp="1"/>
          </p:cNvSpPr>
          <p:nvPr>
            <p:ph type="ftr" sz="quarter" idx="11"/>
          </p:nvPr>
        </p:nvSpPr>
        <p:spPr/>
        <p:txBody>
          <a:bodyPr/>
          <a:lstStyle/>
          <a:p>
            <a:r>
              <a:rPr lang="it-IT" smtClean="0"/>
              <a:t>Dott.ssa Iolanda Candidi - Roma</a:t>
            </a:r>
            <a:endParaRPr lang="it-IT"/>
          </a:p>
        </p:txBody>
      </p:sp>
      <p:sp>
        <p:nvSpPr>
          <p:cNvPr id="4" name="Segnaposto numero diapositiva 3"/>
          <p:cNvSpPr>
            <a:spLocks noGrp="1"/>
          </p:cNvSpPr>
          <p:nvPr>
            <p:ph type="sldNum" sz="quarter" idx="12"/>
          </p:nvPr>
        </p:nvSpPr>
        <p:spPr/>
        <p:txBody>
          <a:bodyPr/>
          <a:lstStyle/>
          <a:p>
            <a:fld id="{A7DA20AE-F320-43BD-9300-97E502A9C8AF}" type="slidenum">
              <a:rPr lang="it-IT" smtClean="0"/>
              <a:pPr/>
              <a:t>27</a:t>
            </a:fld>
            <a:endParaRPr lang="it-IT"/>
          </a:p>
        </p:txBody>
      </p:sp>
      <p:sp>
        <p:nvSpPr>
          <p:cNvPr id="1025" name="Rectangle 1"/>
          <p:cNvSpPr>
            <a:spLocks noChangeArrowheads="1"/>
          </p:cNvSpPr>
          <p:nvPr/>
        </p:nvSpPr>
        <p:spPr bwMode="auto">
          <a:xfrm>
            <a:off x="0" y="-99665"/>
            <a:ext cx="9144000" cy="68634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2200" b="1" i="1" u="none" strike="noStrike" cap="none" normalizeH="0" baseline="0" dirty="0" smtClean="0">
                <a:ln>
                  <a:noFill/>
                </a:ln>
                <a:effectLst/>
                <a:ea typeface="Calibri" pitchFamily="34" charset="0"/>
                <a:cs typeface="Times New Roman" pitchFamily="18" charset="0"/>
              </a:rPr>
              <a:t>I vostri figli non sono figli vostri.</a:t>
            </a:r>
            <a:endParaRPr kumimoji="0" lang="it-IT" sz="2200" b="1" i="1" u="none" strike="noStrike" cap="none" normalizeH="0" baseline="0" dirty="0" smtClean="0">
              <a:ln>
                <a:noFill/>
              </a:ln>
              <a:effectLs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2200" b="1" i="1" u="none" strike="noStrike" cap="none" normalizeH="0" baseline="0" dirty="0" smtClean="0">
                <a:ln>
                  <a:noFill/>
                </a:ln>
                <a:effectLst/>
                <a:ea typeface="Calibri" pitchFamily="34" charset="0"/>
                <a:cs typeface="Times New Roman" pitchFamily="18" charset="0"/>
              </a:rPr>
              <a:t>Sono figli e figlie della sete che la vita ha di se stessa.</a:t>
            </a:r>
            <a:endParaRPr kumimoji="0" lang="it-IT" sz="2200" b="1" i="1" u="none" strike="noStrike" cap="none" normalizeH="0" baseline="0" dirty="0" smtClean="0">
              <a:ln>
                <a:noFill/>
              </a:ln>
              <a:effectLs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2200" b="1" i="1" u="none" strike="noStrike" cap="none" normalizeH="0" baseline="0" dirty="0" smtClean="0">
                <a:ln>
                  <a:noFill/>
                </a:ln>
                <a:effectLst/>
                <a:ea typeface="Calibri" pitchFamily="34" charset="0"/>
                <a:cs typeface="Times New Roman" pitchFamily="18" charset="0"/>
              </a:rPr>
              <a:t>Essi vengono attraverso di voi, ma non da voi,</a:t>
            </a:r>
            <a:endParaRPr kumimoji="0" lang="it-IT" sz="2200" b="1" i="1" u="none" strike="noStrike" cap="none" normalizeH="0" baseline="0" dirty="0" smtClean="0">
              <a:ln>
                <a:noFill/>
              </a:ln>
              <a:effectLs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2200" b="1" i="1" u="none" strike="noStrike" cap="none" normalizeH="0" baseline="0" dirty="0" smtClean="0">
                <a:ln>
                  <a:noFill/>
                </a:ln>
                <a:effectLst/>
                <a:ea typeface="Calibri" pitchFamily="34" charset="0"/>
                <a:cs typeface="Times New Roman" pitchFamily="18" charset="0"/>
              </a:rPr>
              <a:t>e benché vivano con voi non vi appartengono.</a:t>
            </a:r>
            <a:endParaRPr kumimoji="0" lang="it-IT" sz="2200" b="1" i="1" u="none" strike="noStrike" cap="none" normalizeH="0" baseline="0" dirty="0" smtClean="0">
              <a:ln>
                <a:noFill/>
              </a:ln>
              <a:effectLs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2200" b="1" i="1" u="none" strike="noStrike" cap="none" normalizeH="0" baseline="0" dirty="0" smtClean="0">
                <a:ln>
                  <a:noFill/>
                </a:ln>
                <a:effectLst/>
                <a:ea typeface="Calibri" pitchFamily="34" charset="0"/>
                <a:cs typeface="Times New Roman" pitchFamily="18" charset="0"/>
              </a:rPr>
              <a:t>Potete donare loro amore, ma non i vostri pensieri:</a:t>
            </a:r>
            <a:endParaRPr kumimoji="0" lang="it-IT" sz="2200" b="1" i="1" u="none" strike="noStrike" cap="none" normalizeH="0" baseline="0" dirty="0" smtClean="0">
              <a:ln>
                <a:noFill/>
              </a:ln>
              <a:effectLs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2200" b="1" i="1" u="none" strike="noStrike" cap="none" normalizeH="0" baseline="0" dirty="0" smtClean="0">
                <a:ln>
                  <a:noFill/>
                </a:ln>
                <a:effectLst/>
                <a:ea typeface="Calibri" pitchFamily="34" charset="0"/>
                <a:cs typeface="Times New Roman" pitchFamily="18" charset="0"/>
              </a:rPr>
              <a:t>essi hanno i loro pensieri.</a:t>
            </a:r>
            <a:endParaRPr kumimoji="0" lang="it-IT" sz="2200" b="1" i="1" u="none" strike="noStrike" cap="none" normalizeH="0" baseline="0" dirty="0" smtClean="0">
              <a:ln>
                <a:noFill/>
              </a:ln>
              <a:effectLs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2200" b="1" i="1" u="none" strike="noStrike" cap="none" normalizeH="0" baseline="0" dirty="0" smtClean="0">
                <a:ln>
                  <a:noFill/>
                </a:ln>
                <a:effectLst/>
                <a:ea typeface="Calibri" pitchFamily="34" charset="0"/>
                <a:cs typeface="Times New Roman" pitchFamily="18" charset="0"/>
              </a:rPr>
              <a:t>Potete offrire rifugio ai loro corpi, ma non alle loro anime:</a:t>
            </a:r>
            <a:endParaRPr kumimoji="0" lang="it-IT" sz="2200" b="1" i="1" u="none" strike="noStrike" cap="none" normalizeH="0" baseline="0" dirty="0" smtClean="0">
              <a:ln>
                <a:noFill/>
              </a:ln>
              <a:effectLs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2200" b="1" i="1" u="none" strike="noStrike" cap="none" normalizeH="0" baseline="0" dirty="0" smtClean="0">
                <a:ln>
                  <a:noFill/>
                </a:ln>
                <a:effectLst/>
                <a:ea typeface="Calibri" pitchFamily="34" charset="0"/>
                <a:cs typeface="Times New Roman" pitchFamily="18" charset="0"/>
              </a:rPr>
              <a:t>esse abitano la casa del domani,</a:t>
            </a:r>
            <a:endParaRPr kumimoji="0" lang="it-IT" sz="2200" b="1" i="1" u="none" strike="noStrike" cap="none" normalizeH="0" baseline="0" dirty="0" smtClean="0">
              <a:ln>
                <a:noFill/>
              </a:ln>
              <a:effectLs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2200" b="1" i="1" u="none" strike="noStrike" cap="none" normalizeH="0" baseline="0" dirty="0" smtClean="0">
                <a:ln>
                  <a:noFill/>
                </a:ln>
                <a:effectLst/>
                <a:ea typeface="Calibri" pitchFamily="34" charset="0"/>
                <a:cs typeface="Times New Roman" pitchFamily="18" charset="0"/>
              </a:rPr>
              <a:t>che non vi sarà concesso visitare neppure in sogno.</a:t>
            </a:r>
            <a:endParaRPr kumimoji="0" lang="it-IT" sz="2200" b="1" i="1" u="none" strike="noStrike" cap="none" normalizeH="0" baseline="0" dirty="0" smtClean="0">
              <a:ln>
                <a:noFill/>
              </a:ln>
              <a:effectLs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2200" b="1" i="1" u="none" strike="noStrike" cap="none" normalizeH="0" baseline="0" dirty="0" smtClean="0">
                <a:ln>
                  <a:noFill/>
                </a:ln>
                <a:effectLst/>
                <a:ea typeface="Calibri" pitchFamily="34" charset="0"/>
                <a:cs typeface="Times New Roman" pitchFamily="18" charset="0"/>
              </a:rPr>
              <a:t>Potete tentare di essere simili a loro,</a:t>
            </a:r>
            <a:endParaRPr kumimoji="0" lang="it-IT" sz="2200" b="1" i="1" u="none" strike="noStrike" cap="none" normalizeH="0" baseline="0" dirty="0" smtClean="0">
              <a:ln>
                <a:noFill/>
              </a:ln>
              <a:effectLs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2200" b="1" i="1" u="none" strike="noStrike" cap="none" normalizeH="0" baseline="0" dirty="0" smtClean="0">
                <a:ln>
                  <a:noFill/>
                </a:ln>
                <a:effectLst/>
                <a:ea typeface="Calibri" pitchFamily="34" charset="0"/>
                <a:cs typeface="Times New Roman" pitchFamily="18" charset="0"/>
              </a:rPr>
              <a:t>ma non farli simili a voi:</a:t>
            </a:r>
            <a:endParaRPr kumimoji="0" lang="it-IT" sz="2200" b="1" i="1" u="none" strike="noStrike" cap="none" normalizeH="0" baseline="0" dirty="0" smtClean="0">
              <a:ln>
                <a:noFill/>
              </a:ln>
              <a:effectLs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2200" b="1" i="1" u="none" strike="noStrike" cap="none" normalizeH="0" baseline="0" dirty="0" smtClean="0">
                <a:ln>
                  <a:noFill/>
                </a:ln>
                <a:effectLst/>
                <a:ea typeface="Calibri" pitchFamily="34" charset="0"/>
                <a:cs typeface="Times New Roman" pitchFamily="18" charset="0"/>
              </a:rPr>
              <a:t>la vita procede e non s’attarda sul passato.</a:t>
            </a:r>
            <a:endParaRPr kumimoji="0" lang="it-IT" sz="2200" b="1" i="1" u="none" strike="noStrike" cap="none" normalizeH="0" baseline="0" dirty="0" smtClean="0">
              <a:ln>
                <a:noFill/>
              </a:ln>
              <a:effectLs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2200" b="1" i="1" u="none" strike="noStrike" cap="none" normalizeH="0" baseline="0" dirty="0" smtClean="0">
                <a:ln>
                  <a:noFill/>
                </a:ln>
                <a:effectLst/>
                <a:ea typeface="Calibri" pitchFamily="34" charset="0"/>
                <a:cs typeface="Times New Roman" pitchFamily="18" charset="0"/>
              </a:rPr>
              <a:t>Voi siete gli archi da cui i figli, come frecce vive,</a:t>
            </a:r>
            <a:endParaRPr kumimoji="0" lang="it-IT" sz="2200" b="1" i="1" u="none" strike="noStrike" cap="none" normalizeH="0" baseline="0" dirty="0" smtClean="0">
              <a:ln>
                <a:noFill/>
              </a:ln>
              <a:effectLs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2200" b="1" i="1" u="none" strike="noStrike" cap="none" normalizeH="0" baseline="0" dirty="0" smtClean="0">
                <a:ln>
                  <a:noFill/>
                </a:ln>
                <a:effectLst/>
                <a:ea typeface="Calibri" pitchFamily="34" charset="0"/>
                <a:cs typeface="Times New Roman" pitchFamily="18" charset="0"/>
              </a:rPr>
              <a:t>sono scoccate in avanti.</a:t>
            </a:r>
            <a:endParaRPr kumimoji="0" lang="it-IT" sz="2200" b="1" i="1" u="none" strike="noStrike" cap="none" normalizeH="0" baseline="0" dirty="0" smtClean="0">
              <a:ln>
                <a:noFill/>
              </a:ln>
              <a:effectLs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2200" b="1" i="1" u="none" strike="noStrike" cap="none" normalizeH="0" baseline="0" dirty="0" smtClean="0">
                <a:ln>
                  <a:noFill/>
                </a:ln>
                <a:effectLst/>
                <a:ea typeface="Calibri" pitchFamily="34" charset="0"/>
                <a:cs typeface="Times New Roman" pitchFamily="18" charset="0"/>
              </a:rPr>
              <a:t>L’arciere vede il bersaglio sul sentiero dell’infinito,</a:t>
            </a:r>
            <a:endParaRPr kumimoji="0" lang="it-IT" sz="2200" b="1" i="1" u="none" strike="noStrike" cap="none" normalizeH="0" baseline="0" dirty="0" smtClean="0">
              <a:ln>
                <a:noFill/>
              </a:ln>
              <a:effectLs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2200" b="1" i="1" u="none" strike="noStrike" cap="none" normalizeH="0" baseline="0" dirty="0" smtClean="0">
                <a:ln>
                  <a:noFill/>
                </a:ln>
                <a:effectLst/>
                <a:ea typeface="Calibri" pitchFamily="34" charset="0"/>
                <a:cs typeface="Times New Roman" pitchFamily="18" charset="0"/>
              </a:rPr>
              <a:t>e vi tende con forza affinché le sue frecce vadano rapide e lontane.</a:t>
            </a:r>
            <a:endParaRPr kumimoji="0" lang="it-IT" sz="2200" b="1" i="1" u="none" strike="noStrike" cap="none" normalizeH="0" baseline="0" dirty="0" smtClean="0">
              <a:ln>
                <a:noFill/>
              </a:ln>
              <a:effectLs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2200" b="1" i="1" u="none" strike="noStrike" cap="none" normalizeH="0" baseline="0" dirty="0" smtClean="0">
                <a:ln>
                  <a:noFill/>
                </a:ln>
                <a:effectLst/>
                <a:ea typeface="Calibri" pitchFamily="34" charset="0"/>
                <a:cs typeface="Times New Roman" pitchFamily="18" charset="0"/>
              </a:rPr>
              <a:t>Affidatevi con gioia alla mano dell’arciere,</a:t>
            </a:r>
            <a:endParaRPr kumimoji="0" lang="it-IT" sz="2200" b="1" i="1" u="none" strike="noStrike" cap="none" normalizeH="0" baseline="0" dirty="0" smtClean="0">
              <a:ln>
                <a:noFill/>
              </a:ln>
              <a:effectLs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2200" b="1" i="1" u="none" strike="noStrike" cap="none" normalizeH="0" baseline="0" dirty="0" smtClean="0">
                <a:ln>
                  <a:noFill/>
                </a:ln>
                <a:effectLst/>
                <a:ea typeface="Calibri" pitchFamily="34" charset="0"/>
                <a:cs typeface="Times New Roman" pitchFamily="18" charset="0"/>
              </a:rPr>
              <a:t>poiché come ama il volo della freccia,</a:t>
            </a:r>
            <a:endParaRPr kumimoji="0" lang="it-IT" sz="2200" b="1" i="1" u="none" strike="noStrike" cap="none" normalizeH="0" baseline="0" dirty="0" smtClean="0">
              <a:ln>
                <a:noFill/>
              </a:ln>
              <a:effectLs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2200" b="1" i="1" u="none" strike="noStrike" cap="none" normalizeH="0" baseline="0" dirty="0" smtClean="0">
                <a:ln>
                  <a:noFill/>
                </a:ln>
                <a:effectLst/>
                <a:ea typeface="Calibri" pitchFamily="34" charset="0"/>
                <a:cs typeface="Times New Roman" pitchFamily="18" charset="0"/>
              </a:rPr>
              <a:t>così ama la fermezza dell’arco.</a:t>
            </a:r>
            <a:endParaRPr kumimoji="0" lang="it-IT" sz="2200" b="1" i="1" u="none" strike="noStrike" cap="none" normalizeH="0" baseline="0" dirty="0" smtClean="0">
              <a:ln>
                <a:noFill/>
              </a:ln>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2200" b="1" i="1" u="none" strike="noStrike" cap="none" normalizeH="0" baseline="0" dirty="0" smtClean="0">
                <a:ln>
                  <a:noFill/>
                </a:ln>
                <a:effectLst/>
                <a:ea typeface="Calibri" pitchFamily="34" charset="0"/>
                <a:cs typeface="Times New Roman" pitchFamily="18" charset="0"/>
              </a:rPr>
              <a:t>K. </a:t>
            </a:r>
            <a:r>
              <a:rPr kumimoji="0" lang="it-IT" sz="2200" b="1" i="1" u="none" strike="noStrike" cap="none" normalizeH="0" baseline="0" dirty="0" err="1" smtClean="0">
                <a:ln>
                  <a:noFill/>
                </a:ln>
                <a:effectLst/>
                <a:ea typeface="Calibri" pitchFamily="34" charset="0"/>
                <a:cs typeface="Times New Roman" pitchFamily="18" charset="0"/>
              </a:rPr>
              <a:t>Gibran</a:t>
            </a:r>
            <a:endParaRPr kumimoji="0" lang="it-IT" sz="2200" b="1" i="1" u="none" strike="noStrike" cap="none" normalizeH="0" baseline="0" dirty="0" smtClean="0">
              <a:ln>
                <a:noFill/>
              </a:ln>
              <a:effectLst/>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i="1" dirty="0" smtClean="0">
                <a:solidFill>
                  <a:srgbClr val="FF0000"/>
                </a:solidFill>
              </a:rPr>
              <a:t>Evoluzione dell’infanzia</a:t>
            </a:r>
            <a:endParaRPr lang="it-IT" sz="4000" i="1" dirty="0">
              <a:solidFill>
                <a:srgbClr val="FF0000"/>
              </a:solidFill>
            </a:endParaRPr>
          </a:p>
        </p:txBody>
      </p:sp>
      <p:sp>
        <p:nvSpPr>
          <p:cNvPr id="3" name="Segnaposto contenuto 2"/>
          <p:cNvSpPr>
            <a:spLocks noGrp="1"/>
          </p:cNvSpPr>
          <p:nvPr>
            <p:ph idx="1"/>
          </p:nvPr>
        </p:nvSpPr>
        <p:spPr/>
        <p:txBody>
          <a:bodyPr>
            <a:noAutofit/>
          </a:bodyPr>
          <a:lstStyle/>
          <a:p>
            <a:pPr marL="0" algn="just">
              <a:buNone/>
            </a:pPr>
            <a:r>
              <a:rPr lang="it-IT" dirty="0" smtClean="0"/>
              <a:t>La diversa ottica con cui viene osservato il bambino, e i soprusi che può subire, ha tolto il limite secondo cui il maltrattamento infantile era circoscritto a quello fisico e sessuale, per estenderlo ad una visione più ampia in cui vengono prese in considerazione anche altre forme di violenza come la trascuratezza e gli abusi psicologici, di cui la PAS, una patologia relazionale che si manifesta nelle situazioni di separazione e divorzi conflittuali, è l’esempio più grave e spiacevole.</a:t>
            </a:r>
            <a:endParaRPr lang="it-IT" dirty="0"/>
          </a:p>
        </p:txBody>
      </p:sp>
      <p:sp>
        <p:nvSpPr>
          <p:cNvPr id="4" name="Segnaposto data 3"/>
          <p:cNvSpPr>
            <a:spLocks noGrp="1"/>
          </p:cNvSpPr>
          <p:nvPr>
            <p:ph type="dt" sz="half" idx="10"/>
          </p:nvPr>
        </p:nvSpPr>
        <p:spPr/>
        <p:txBody>
          <a:bodyPr/>
          <a:lstStyle/>
          <a:p>
            <a:fld id="{7D490B97-4149-4092-99EB-C902DDC63F4D}" type="datetime1">
              <a:rPr lang="it-IT" smtClean="0"/>
              <a:pPr/>
              <a:t>22/11/2013</a:t>
            </a:fld>
            <a:endParaRPr lang="it-IT"/>
          </a:p>
        </p:txBody>
      </p:sp>
      <p:sp>
        <p:nvSpPr>
          <p:cNvPr id="5" name="Segnaposto piè di pagina 4"/>
          <p:cNvSpPr>
            <a:spLocks noGrp="1"/>
          </p:cNvSpPr>
          <p:nvPr>
            <p:ph type="ftr" sz="quarter" idx="11"/>
          </p:nvPr>
        </p:nvSpPr>
        <p:spPr/>
        <p:txBody>
          <a:bodyPr/>
          <a:lstStyle/>
          <a:p>
            <a:r>
              <a:rPr lang="it-IT" smtClean="0"/>
              <a:t>Dott.ssa Iolanda Candidi - Roma</a:t>
            </a:r>
            <a:endParaRPr lang="it-IT"/>
          </a:p>
        </p:txBody>
      </p:sp>
      <p:sp>
        <p:nvSpPr>
          <p:cNvPr id="6" name="Segnaposto numero diapositiva 5"/>
          <p:cNvSpPr>
            <a:spLocks noGrp="1"/>
          </p:cNvSpPr>
          <p:nvPr>
            <p:ph type="sldNum" sz="quarter" idx="12"/>
          </p:nvPr>
        </p:nvSpPr>
        <p:spPr/>
        <p:txBody>
          <a:bodyPr/>
          <a:lstStyle/>
          <a:p>
            <a:fld id="{A7DA20AE-F320-43BD-9300-97E502A9C8AF}" type="slidenum">
              <a:rPr lang="it-IT" smtClean="0"/>
              <a:pPr/>
              <a:t>3</a:t>
            </a:fld>
            <a:endParaRPr lang="it-IT"/>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smtClean="0">
                <a:solidFill>
                  <a:srgbClr val="FF0000"/>
                </a:solidFill>
              </a:rPr>
              <a:t>Problema riconosciuto</a:t>
            </a:r>
            <a:endParaRPr lang="it-IT" i="1" dirty="0">
              <a:solidFill>
                <a:srgbClr val="FF0000"/>
              </a:solidFill>
            </a:endParaRPr>
          </a:p>
        </p:txBody>
      </p:sp>
      <p:sp>
        <p:nvSpPr>
          <p:cNvPr id="3" name="Segnaposto contenuto 2"/>
          <p:cNvSpPr>
            <a:spLocks noGrp="1"/>
          </p:cNvSpPr>
          <p:nvPr>
            <p:ph idx="1"/>
          </p:nvPr>
        </p:nvSpPr>
        <p:spPr>
          <a:xfrm>
            <a:off x="457200" y="1340768"/>
            <a:ext cx="8229600" cy="4824536"/>
          </a:xfrm>
        </p:spPr>
        <p:txBody>
          <a:bodyPr numCol="1">
            <a:noAutofit/>
          </a:bodyPr>
          <a:lstStyle/>
          <a:p>
            <a:pPr marL="0" algn="just">
              <a:buNone/>
            </a:pPr>
            <a:r>
              <a:rPr lang="it-IT" sz="2400" dirty="0" smtClean="0"/>
              <a:t>Le preoccupanti questioni della PAS, inizialmente emerse soltanto nelle statistiche, sono finalmente diventate un problema di pubblico dominio, per intervenire sul quale è necessario, da un lato conoscerne esattamente i termini e le caratteristiche, e dall’altro rilevare come esso viene percepito dagli specialisti che vi intervengono in misura preventiva, terapeutica e riabilitativa al fine di risolverlo. Prima di concentrare l’attenzione sul “che fare”, è necessario focalizzarla sul “sapere”, cioè divenire consapevoli dell’esistenza ed avere una stima circa la diffusione di queste sofferenze nascoste, riconoscerle e non avere paura di affrontarle, ma farsene carico promuovendo azioni preventive che ne riducano l’incidenza.</a:t>
            </a:r>
            <a:endParaRPr lang="it-IT" sz="2400" dirty="0"/>
          </a:p>
        </p:txBody>
      </p:sp>
      <p:sp>
        <p:nvSpPr>
          <p:cNvPr id="4" name="Segnaposto data 3"/>
          <p:cNvSpPr>
            <a:spLocks noGrp="1"/>
          </p:cNvSpPr>
          <p:nvPr>
            <p:ph type="dt" sz="half" idx="10"/>
          </p:nvPr>
        </p:nvSpPr>
        <p:spPr/>
        <p:txBody>
          <a:bodyPr/>
          <a:lstStyle/>
          <a:p>
            <a:fld id="{7D490B97-4149-4092-99EB-C902DDC63F4D}" type="datetime1">
              <a:rPr lang="it-IT" smtClean="0"/>
              <a:pPr/>
              <a:t>22/11/2013</a:t>
            </a:fld>
            <a:endParaRPr lang="it-IT"/>
          </a:p>
        </p:txBody>
      </p:sp>
      <p:sp>
        <p:nvSpPr>
          <p:cNvPr id="5" name="Segnaposto piè di pagina 4"/>
          <p:cNvSpPr>
            <a:spLocks noGrp="1"/>
          </p:cNvSpPr>
          <p:nvPr>
            <p:ph type="ftr" sz="quarter" idx="11"/>
          </p:nvPr>
        </p:nvSpPr>
        <p:spPr>
          <a:xfrm>
            <a:off x="3124200" y="6309321"/>
            <a:ext cx="2895600" cy="288031"/>
          </a:xfrm>
        </p:spPr>
        <p:txBody>
          <a:bodyPr/>
          <a:lstStyle/>
          <a:p>
            <a:r>
              <a:rPr lang="it-IT" dirty="0" smtClean="0"/>
              <a:t>Dott.ssa Iolanda Candidi - Roma</a:t>
            </a:r>
            <a:endParaRPr lang="it-IT" dirty="0"/>
          </a:p>
        </p:txBody>
      </p:sp>
      <p:sp>
        <p:nvSpPr>
          <p:cNvPr id="6" name="Segnaposto numero diapositiva 5"/>
          <p:cNvSpPr>
            <a:spLocks noGrp="1"/>
          </p:cNvSpPr>
          <p:nvPr>
            <p:ph type="sldNum" sz="quarter" idx="12"/>
          </p:nvPr>
        </p:nvSpPr>
        <p:spPr/>
        <p:txBody>
          <a:bodyPr/>
          <a:lstStyle/>
          <a:p>
            <a:fld id="{A7DA20AE-F320-43BD-9300-97E502A9C8AF}" type="slidenum">
              <a:rPr lang="it-IT" smtClean="0"/>
              <a:pPr/>
              <a:t>4</a:t>
            </a:fld>
            <a:endParaRPr lang="it-IT"/>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50106"/>
          </a:xfrm>
        </p:spPr>
        <p:txBody>
          <a:bodyPr>
            <a:normAutofit/>
          </a:bodyPr>
          <a:lstStyle/>
          <a:p>
            <a:r>
              <a:rPr lang="it-IT" sz="4400" i="1" dirty="0" smtClean="0">
                <a:solidFill>
                  <a:srgbClr val="FF0000"/>
                </a:solidFill>
              </a:rPr>
              <a:t>La </a:t>
            </a:r>
            <a:r>
              <a:rPr lang="it-IT" sz="4400" i="1" dirty="0" err="1" smtClean="0">
                <a:solidFill>
                  <a:srgbClr val="FF0000"/>
                </a:solidFill>
              </a:rPr>
              <a:t>Sindrome…</a:t>
            </a:r>
            <a:endParaRPr lang="it-IT" sz="4400" i="1" dirty="0">
              <a:solidFill>
                <a:srgbClr val="FF0000"/>
              </a:solidFill>
            </a:endParaRPr>
          </a:p>
        </p:txBody>
      </p:sp>
      <p:sp>
        <p:nvSpPr>
          <p:cNvPr id="3" name="Segnaposto contenuto 2"/>
          <p:cNvSpPr>
            <a:spLocks noGrp="1"/>
          </p:cNvSpPr>
          <p:nvPr>
            <p:ph idx="1"/>
          </p:nvPr>
        </p:nvSpPr>
        <p:spPr>
          <a:xfrm>
            <a:off x="457200" y="1340768"/>
            <a:ext cx="8229600" cy="4968592"/>
          </a:xfrm>
        </p:spPr>
        <p:txBody>
          <a:bodyPr>
            <a:normAutofit fontScale="92500" lnSpcReduction="20000"/>
          </a:bodyPr>
          <a:lstStyle/>
          <a:p>
            <a:pPr marL="0" algn="just">
              <a:buNone/>
            </a:pPr>
            <a:r>
              <a:rPr lang="it-IT" dirty="0" smtClean="0"/>
              <a:t>Individuata negli Anni ’80 da Richard Gardner, psichiatra infantile e forense, membro del Dipartimento di Psichiatria Infantile della Columbia </a:t>
            </a:r>
            <a:r>
              <a:rPr lang="it-IT" dirty="0" err="1" smtClean="0"/>
              <a:t>University</a:t>
            </a:r>
            <a:r>
              <a:rPr lang="it-IT" dirty="0" smtClean="0"/>
              <a:t> di New York, la “</a:t>
            </a:r>
            <a:r>
              <a:rPr lang="it-IT" dirty="0" err="1" smtClean="0"/>
              <a:t>Parental</a:t>
            </a:r>
            <a:r>
              <a:rPr lang="it-IT" dirty="0" smtClean="0"/>
              <a:t> </a:t>
            </a:r>
            <a:r>
              <a:rPr lang="it-IT" dirty="0" err="1" smtClean="0"/>
              <a:t>Alienation</a:t>
            </a:r>
            <a:r>
              <a:rPr lang="it-IT" dirty="0" smtClean="0"/>
              <a:t>  </a:t>
            </a:r>
            <a:r>
              <a:rPr lang="it-IT" dirty="0" err="1" smtClean="0"/>
              <a:t>Syndrome</a:t>
            </a:r>
            <a:r>
              <a:rPr lang="it-IT" dirty="0" smtClean="0"/>
              <a:t>”, recentemente accolta nel panorama della psicologia italiana e tradotta da alcuni autori (Buzzi, </a:t>
            </a:r>
            <a:r>
              <a:rPr lang="it-IT" dirty="0" err="1" smtClean="0"/>
              <a:t>Gulotta</a:t>
            </a:r>
            <a:r>
              <a:rPr lang="it-IT" dirty="0" smtClean="0"/>
              <a:t>, 1998) con il termine “Sindrome da Alienazione Genitoriale”. Si tratta di un disturbo psicopatologico e al tempo stesso di un abuso emotivo, che riguarda soggetti in età evolutiva, frequentemente compresa tra i 7 e i 14/15 anni, che insorge principalmente nel contesto delle controversie per la custodia dei figli e che costituisce spesso la “risposta distintiva” del sistema familiare sottoposto al trauma</a:t>
            </a:r>
          </a:p>
          <a:p>
            <a:pPr marL="0" algn="just">
              <a:buNone/>
            </a:pPr>
            <a:r>
              <a:rPr lang="it-IT" dirty="0" smtClean="0"/>
              <a:t>della separazione.</a:t>
            </a:r>
            <a:endParaRPr lang="it-IT" dirty="0"/>
          </a:p>
        </p:txBody>
      </p:sp>
      <p:sp>
        <p:nvSpPr>
          <p:cNvPr id="4" name="Segnaposto data 3"/>
          <p:cNvSpPr>
            <a:spLocks noGrp="1"/>
          </p:cNvSpPr>
          <p:nvPr>
            <p:ph type="dt" sz="half" idx="10"/>
          </p:nvPr>
        </p:nvSpPr>
        <p:spPr/>
        <p:txBody>
          <a:bodyPr/>
          <a:lstStyle/>
          <a:p>
            <a:fld id="{7D490B97-4149-4092-99EB-C902DDC63F4D}" type="datetime1">
              <a:rPr lang="it-IT" smtClean="0"/>
              <a:pPr/>
              <a:t>22/11/2013</a:t>
            </a:fld>
            <a:endParaRPr lang="it-IT"/>
          </a:p>
        </p:txBody>
      </p:sp>
      <p:sp>
        <p:nvSpPr>
          <p:cNvPr id="5" name="Segnaposto piè di pagina 4"/>
          <p:cNvSpPr>
            <a:spLocks noGrp="1"/>
          </p:cNvSpPr>
          <p:nvPr>
            <p:ph type="ftr" sz="quarter" idx="11"/>
          </p:nvPr>
        </p:nvSpPr>
        <p:spPr/>
        <p:txBody>
          <a:bodyPr/>
          <a:lstStyle/>
          <a:p>
            <a:r>
              <a:rPr lang="it-IT" smtClean="0"/>
              <a:t>Dott.ssa Iolanda Candidi - Roma</a:t>
            </a:r>
            <a:endParaRPr lang="it-IT"/>
          </a:p>
        </p:txBody>
      </p:sp>
      <p:sp>
        <p:nvSpPr>
          <p:cNvPr id="6" name="Segnaposto numero diapositiva 5"/>
          <p:cNvSpPr>
            <a:spLocks noGrp="1"/>
          </p:cNvSpPr>
          <p:nvPr>
            <p:ph type="sldNum" sz="quarter" idx="12"/>
          </p:nvPr>
        </p:nvSpPr>
        <p:spPr/>
        <p:txBody>
          <a:bodyPr/>
          <a:lstStyle/>
          <a:p>
            <a:fld id="{A7DA20AE-F320-43BD-9300-97E502A9C8AF}" type="slidenum">
              <a:rPr lang="it-IT" smtClean="0"/>
              <a:pPr/>
              <a:t>5</a:t>
            </a:fld>
            <a:endParaRPr lang="it-IT"/>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400" i="1" dirty="0" err="1" smtClean="0">
                <a:solidFill>
                  <a:srgbClr val="FF0000"/>
                </a:solidFill>
              </a:rPr>
              <a:t>….la</a:t>
            </a:r>
            <a:r>
              <a:rPr lang="it-IT" sz="4400" i="1" dirty="0" smtClean="0">
                <a:solidFill>
                  <a:srgbClr val="FF0000"/>
                </a:solidFill>
              </a:rPr>
              <a:t> sindrome</a:t>
            </a:r>
            <a:endParaRPr lang="it-IT" sz="4400" i="1" dirty="0">
              <a:solidFill>
                <a:srgbClr val="FF0000"/>
              </a:solidFill>
            </a:endParaRPr>
          </a:p>
        </p:txBody>
      </p:sp>
      <p:sp>
        <p:nvSpPr>
          <p:cNvPr id="3" name="Segnaposto contenuto 2"/>
          <p:cNvSpPr>
            <a:spLocks noGrp="1"/>
          </p:cNvSpPr>
          <p:nvPr>
            <p:ph idx="1"/>
          </p:nvPr>
        </p:nvSpPr>
        <p:spPr>
          <a:xfrm>
            <a:off x="457200" y="1484784"/>
            <a:ext cx="8229600" cy="4968552"/>
          </a:xfrm>
        </p:spPr>
        <p:txBody>
          <a:bodyPr>
            <a:noAutofit/>
          </a:bodyPr>
          <a:lstStyle/>
          <a:p>
            <a:pPr marL="0" algn="just">
              <a:buNone/>
            </a:pPr>
            <a:r>
              <a:rPr lang="it-IT" sz="2400" dirty="0" smtClean="0"/>
              <a:t>La PAS non è una semplice questione di “lavaggio del cervello”, ma è il risultato dell’associarsi dell’indottrinamento da parte di uno dei genitori che programma e, il contributo personale offerto dal bambino alla campagna di denigrazione rivolta contro il genitore bersaglio, con la finalità di escluderlo dalla loro vita. Solo tale combinazione di fattori legittima, infatti, una diagnosi di PAS, poiché in presenza di reali abusi, violenze o</a:t>
            </a:r>
          </a:p>
          <a:p>
            <a:pPr marL="0" algn="just">
              <a:buNone/>
            </a:pPr>
            <a:r>
              <a:rPr lang="it-IT" sz="2400" dirty="0" smtClean="0"/>
              <a:t>comportamenti omissivi da parte di uno dei due genitori nei confronti del bambino, la sua animosità può essere giustificata e, di conseguenza, la Sindrome da Alienazione</a:t>
            </a:r>
          </a:p>
          <a:p>
            <a:pPr marL="0" algn="just">
              <a:buNone/>
            </a:pPr>
            <a:r>
              <a:rPr lang="it-IT" sz="2400" dirty="0" smtClean="0"/>
              <a:t>Genitoriale come spiegazione di tale ostilità non è applicabile.</a:t>
            </a:r>
          </a:p>
        </p:txBody>
      </p:sp>
      <p:sp>
        <p:nvSpPr>
          <p:cNvPr id="4" name="Segnaposto data 3"/>
          <p:cNvSpPr>
            <a:spLocks noGrp="1"/>
          </p:cNvSpPr>
          <p:nvPr>
            <p:ph type="dt" sz="half" idx="10"/>
          </p:nvPr>
        </p:nvSpPr>
        <p:spPr/>
        <p:txBody>
          <a:bodyPr/>
          <a:lstStyle/>
          <a:p>
            <a:fld id="{7D490B97-4149-4092-99EB-C902DDC63F4D}" type="datetime1">
              <a:rPr lang="it-IT" smtClean="0"/>
              <a:pPr/>
              <a:t>22/11/2013</a:t>
            </a:fld>
            <a:endParaRPr lang="it-IT"/>
          </a:p>
        </p:txBody>
      </p:sp>
      <p:sp>
        <p:nvSpPr>
          <p:cNvPr id="5" name="Segnaposto piè di pagina 4"/>
          <p:cNvSpPr>
            <a:spLocks noGrp="1"/>
          </p:cNvSpPr>
          <p:nvPr>
            <p:ph type="ftr" sz="quarter" idx="11"/>
          </p:nvPr>
        </p:nvSpPr>
        <p:spPr/>
        <p:txBody>
          <a:bodyPr/>
          <a:lstStyle/>
          <a:p>
            <a:r>
              <a:rPr lang="it-IT" smtClean="0"/>
              <a:t>Dott.ssa Iolanda Candidi - Roma</a:t>
            </a:r>
            <a:endParaRPr lang="it-IT"/>
          </a:p>
        </p:txBody>
      </p:sp>
      <p:sp>
        <p:nvSpPr>
          <p:cNvPr id="6" name="Segnaposto numero diapositiva 5"/>
          <p:cNvSpPr>
            <a:spLocks noGrp="1"/>
          </p:cNvSpPr>
          <p:nvPr>
            <p:ph type="sldNum" sz="quarter" idx="12"/>
          </p:nvPr>
        </p:nvSpPr>
        <p:spPr/>
        <p:txBody>
          <a:bodyPr/>
          <a:lstStyle/>
          <a:p>
            <a:fld id="{A7DA20AE-F320-43BD-9300-97E502A9C8AF}" type="slidenum">
              <a:rPr lang="it-IT" smtClean="0"/>
              <a:pPr/>
              <a:t>6</a:t>
            </a:fld>
            <a:endParaRPr lang="it-IT"/>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66130"/>
          </a:xfrm>
        </p:spPr>
        <p:txBody>
          <a:bodyPr>
            <a:normAutofit/>
          </a:bodyPr>
          <a:lstStyle/>
          <a:p>
            <a:r>
              <a:rPr lang="it-IT" sz="4400" i="1" dirty="0" smtClean="0">
                <a:solidFill>
                  <a:srgbClr val="FF0000"/>
                </a:solidFill>
              </a:rPr>
              <a:t>Sintomi Primari</a:t>
            </a:r>
            <a:endParaRPr lang="it-IT" sz="4400" i="1" dirty="0">
              <a:solidFill>
                <a:srgbClr val="FF0000"/>
              </a:solidFill>
            </a:endParaRPr>
          </a:p>
        </p:txBody>
      </p:sp>
      <p:sp>
        <p:nvSpPr>
          <p:cNvPr id="3" name="Segnaposto contenuto 2"/>
          <p:cNvSpPr>
            <a:spLocks noGrp="1"/>
          </p:cNvSpPr>
          <p:nvPr>
            <p:ph idx="1"/>
          </p:nvPr>
        </p:nvSpPr>
        <p:spPr>
          <a:xfrm>
            <a:off x="457200" y="1412776"/>
            <a:ext cx="8229600" cy="4896584"/>
          </a:xfrm>
        </p:spPr>
        <p:txBody>
          <a:bodyPr>
            <a:normAutofit lnSpcReduction="10000"/>
          </a:bodyPr>
          <a:lstStyle/>
          <a:p>
            <a:pPr marL="0">
              <a:buNone/>
            </a:pPr>
            <a:r>
              <a:rPr lang="it-IT" b="1" dirty="0" smtClean="0"/>
              <a:t>campagna di denigrazione</a:t>
            </a:r>
          </a:p>
          <a:p>
            <a:pPr marL="0">
              <a:buNone/>
            </a:pPr>
            <a:r>
              <a:rPr lang="it-IT" b="1" dirty="0" smtClean="0"/>
              <a:t>razionalizzazioni deboli, superficiali e assurde per giustificare il biasimo </a:t>
            </a:r>
            <a:endParaRPr lang="it-IT" dirty="0" smtClean="0"/>
          </a:p>
          <a:p>
            <a:pPr marL="0">
              <a:buNone/>
            </a:pPr>
            <a:r>
              <a:rPr lang="it-IT" dirty="0" smtClean="0"/>
              <a:t> </a:t>
            </a:r>
            <a:r>
              <a:rPr lang="it-IT" b="1" dirty="0" smtClean="0"/>
              <a:t>mancanza di ambivalenza</a:t>
            </a:r>
          </a:p>
          <a:p>
            <a:pPr marL="0">
              <a:buNone/>
            </a:pPr>
            <a:r>
              <a:rPr lang="it-IT" b="1" dirty="0" smtClean="0"/>
              <a:t>fenomeno del pensatore indipendente</a:t>
            </a:r>
          </a:p>
          <a:p>
            <a:pPr marL="0">
              <a:buNone/>
            </a:pPr>
            <a:r>
              <a:rPr lang="it-IT" b="1" dirty="0" smtClean="0"/>
              <a:t>appoggio automatico al genitore alienante nel conflitto genitoriale</a:t>
            </a:r>
          </a:p>
          <a:p>
            <a:pPr marL="0">
              <a:buNone/>
            </a:pPr>
            <a:r>
              <a:rPr lang="it-IT" b="1" dirty="0" smtClean="0"/>
              <a:t>assenza di senso di colpa</a:t>
            </a:r>
          </a:p>
          <a:p>
            <a:pPr marL="0">
              <a:buNone/>
            </a:pPr>
            <a:r>
              <a:rPr lang="it-IT" b="1" dirty="0" smtClean="0"/>
              <a:t>scenari presi a prestito</a:t>
            </a:r>
          </a:p>
          <a:p>
            <a:pPr marL="0">
              <a:buNone/>
            </a:pPr>
            <a:r>
              <a:rPr lang="it-IT" b="1" dirty="0" smtClean="0"/>
              <a:t>estensione dell’ostilità</a:t>
            </a:r>
            <a:endParaRPr lang="it-IT" dirty="0"/>
          </a:p>
        </p:txBody>
      </p:sp>
      <p:sp>
        <p:nvSpPr>
          <p:cNvPr id="4" name="Segnaposto data 3"/>
          <p:cNvSpPr>
            <a:spLocks noGrp="1"/>
          </p:cNvSpPr>
          <p:nvPr>
            <p:ph type="dt" sz="half" idx="10"/>
          </p:nvPr>
        </p:nvSpPr>
        <p:spPr/>
        <p:txBody>
          <a:bodyPr/>
          <a:lstStyle/>
          <a:p>
            <a:fld id="{7D490B97-4149-4092-99EB-C902DDC63F4D}" type="datetime1">
              <a:rPr lang="it-IT" smtClean="0"/>
              <a:pPr/>
              <a:t>22/11/2013</a:t>
            </a:fld>
            <a:endParaRPr lang="it-IT"/>
          </a:p>
        </p:txBody>
      </p:sp>
      <p:sp>
        <p:nvSpPr>
          <p:cNvPr id="5" name="Segnaposto piè di pagina 4"/>
          <p:cNvSpPr>
            <a:spLocks noGrp="1"/>
          </p:cNvSpPr>
          <p:nvPr>
            <p:ph type="ftr" sz="quarter" idx="11"/>
          </p:nvPr>
        </p:nvSpPr>
        <p:spPr/>
        <p:txBody>
          <a:bodyPr/>
          <a:lstStyle/>
          <a:p>
            <a:r>
              <a:rPr lang="it-IT" smtClean="0"/>
              <a:t>Dott.ssa Iolanda Candidi - Roma</a:t>
            </a:r>
            <a:endParaRPr lang="it-IT"/>
          </a:p>
        </p:txBody>
      </p:sp>
      <p:sp>
        <p:nvSpPr>
          <p:cNvPr id="6" name="Segnaposto numero diapositiva 5"/>
          <p:cNvSpPr>
            <a:spLocks noGrp="1"/>
          </p:cNvSpPr>
          <p:nvPr>
            <p:ph type="sldNum" sz="quarter" idx="12"/>
          </p:nvPr>
        </p:nvSpPr>
        <p:spPr/>
        <p:txBody>
          <a:bodyPr/>
          <a:lstStyle/>
          <a:p>
            <a:fld id="{A7DA20AE-F320-43BD-9300-97E502A9C8AF}" type="slidenum">
              <a:rPr lang="it-IT" smtClean="0"/>
              <a:pPr/>
              <a:t>7</a:t>
            </a:fld>
            <a:endParaRPr lang="it-IT"/>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400" i="1" dirty="0" smtClean="0">
                <a:solidFill>
                  <a:srgbClr val="FF0000"/>
                </a:solidFill>
              </a:rPr>
              <a:t>Il bambino “</a:t>
            </a:r>
            <a:r>
              <a:rPr lang="it-IT" sz="4400" i="1" dirty="0" err="1" smtClean="0">
                <a:solidFill>
                  <a:srgbClr val="FF0000"/>
                </a:solidFill>
              </a:rPr>
              <a:t>plasmabile…</a:t>
            </a:r>
            <a:r>
              <a:rPr lang="it-IT" sz="4400" i="1" dirty="0" smtClean="0">
                <a:solidFill>
                  <a:srgbClr val="FF0000"/>
                </a:solidFill>
              </a:rPr>
              <a:t>..”</a:t>
            </a:r>
            <a:endParaRPr lang="it-IT" sz="4400" i="1" dirty="0">
              <a:solidFill>
                <a:srgbClr val="FF0000"/>
              </a:solidFill>
            </a:endParaRPr>
          </a:p>
        </p:txBody>
      </p:sp>
      <p:sp>
        <p:nvSpPr>
          <p:cNvPr id="3" name="Segnaposto contenuto 2"/>
          <p:cNvSpPr>
            <a:spLocks noGrp="1"/>
          </p:cNvSpPr>
          <p:nvPr>
            <p:ph idx="1"/>
          </p:nvPr>
        </p:nvSpPr>
        <p:spPr>
          <a:xfrm>
            <a:off x="457200" y="1412776"/>
            <a:ext cx="8229600" cy="4896584"/>
          </a:xfrm>
        </p:spPr>
        <p:txBody>
          <a:bodyPr>
            <a:normAutofit/>
          </a:bodyPr>
          <a:lstStyle/>
          <a:p>
            <a:pPr marL="0" algn="just">
              <a:buNone/>
            </a:pPr>
            <a:r>
              <a:rPr lang="it-IT" dirty="0" smtClean="0"/>
              <a:t> importante osservare il tipo di relazione che</a:t>
            </a:r>
          </a:p>
          <a:p>
            <a:pPr marL="0" algn="just">
              <a:buNone/>
            </a:pPr>
            <a:r>
              <a:rPr lang="it-IT" dirty="0" smtClean="0"/>
              <a:t>intercorre tra il figlio e il genitore alienato</a:t>
            </a:r>
          </a:p>
          <a:p>
            <a:pPr marL="0" algn="just">
              <a:buNone/>
            </a:pPr>
            <a:r>
              <a:rPr lang="it-IT" dirty="0" smtClean="0"/>
              <a:t>altro elemento che merita attenzione è il comportamento che il bambino manifesta durante gli incontri con il genitore denigrato, assumendo un atteggiamento spesso ostile, rifiutante e provocatorio.</a:t>
            </a:r>
          </a:p>
          <a:p>
            <a:pPr marL="0">
              <a:buNone/>
            </a:pPr>
            <a:r>
              <a:rPr lang="it-IT" dirty="0" smtClean="0"/>
              <a:t>Di solito si tratta di un legame apparentemente solido, con lievi carenze nella capacità genitoriale di coinvolgersi emotivamente con il figlio.</a:t>
            </a:r>
          </a:p>
          <a:p>
            <a:pPr marL="0">
              <a:buNone/>
            </a:pPr>
            <a:endParaRPr lang="it-IT" dirty="0"/>
          </a:p>
        </p:txBody>
      </p:sp>
      <p:sp>
        <p:nvSpPr>
          <p:cNvPr id="4" name="Segnaposto data 3"/>
          <p:cNvSpPr>
            <a:spLocks noGrp="1"/>
          </p:cNvSpPr>
          <p:nvPr>
            <p:ph type="dt" sz="half" idx="10"/>
          </p:nvPr>
        </p:nvSpPr>
        <p:spPr/>
        <p:txBody>
          <a:bodyPr/>
          <a:lstStyle/>
          <a:p>
            <a:fld id="{7D490B97-4149-4092-99EB-C902DDC63F4D}" type="datetime1">
              <a:rPr lang="it-IT" smtClean="0"/>
              <a:pPr/>
              <a:t>22/11/2013</a:t>
            </a:fld>
            <a:endParaRPr lang="it-IT"/>
          </a:p>
        </p:txBody>
      </p:sp>
      <p:sp>
        <p:nvSpPr>
          <p:cNvPr id="5" name="Segnaposto piè di pagina 4"/>
          <p:cNvSpPr>
            <a:spLocks noGrp="1"/>
          </p:cNvSpPr>
          <p:nvPr>
            <p:ph type="ftr" sz="quarter" idx="11"/>
          </p:nvPr>
        </p:nvSpPr>
        <p:spPr/>
        <p:txBody>
          <a:bodyPr/>
          <a:lstStyle/>
          <a:p>
            <a:r>
              <a:rPr lang="it-IT" smtClean="0"/>
              <a:t>Dott.ssa Iolanda Candidi - Roma</a:t>
            </a:r>
            <a:endParaRPr lang="it-IT"/>
          </a:p>
        </p:txBody>
      </p:sp>
      <p:sp>
        <p:nvSpPr>
          <p:cNvPr id="6" name="Segnaposto numero diapositiva 5"/>
          <p:cNvSpPr>
            <a:spLocks noGrp="1"/>
          </p:cNvSpPr>
          <p:nvPr>
            <p:ph type="sldNum" sz="quarter" idx="12"/>
          </p:nvPr>
        </p:nvSpPr>
        <p:spPr/>
        <p:txBody>
          <a:bodyPr/>
          <a:lstStyle/>
          <a:p>
            <a:fld id="{A7DA20AE-F320-43BD-9300-97E502A9C8AF}" type="slidenum">
              <a:rPr lang="it-IT" smtClean="0"/>
              <a:pPr/>
              <a:t>8</a:t>
            </a:fld>
            <a:endParaRPr lang="it-IT"/>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400" i="1" dirty="0" err="1" smtClean="0">
                <a:solidFill>
                  <a:srgbClr val="FF0000"/>
                </a:solidFill>
              </a:rPr>
              <a:t>……il</a:t>
            </a:r>
            <a:r>
              <a:rPr lang="it-IT" sz="4400" i="1" dirty="0" smtClean="0">
                <a:solidFill>
                  <a:srgbClr val="FF0000"/>
                </a:solidFill>
              </a:rPr>
              <a:t> bambino plasmabile</a:t>
            </a:r>
            <a:endParaRPr lang="it-IT" sz="4400" i="1" dirty="0">
              <a:solidFill>
                <a:srgbClr val="FF0000"/>
              </a:solidFill>
            </a:endParaRPr>
          </a:p>
        </p:txBody>
      </p:sp>
      <p:sp>
        <p:nvSpPr>
          <p:cNvPr id="3" name="Segnaposto contenuto 2"/>
          <p:cNvSpPr>
            <a:spLocks noGrp="1"/>
          </p:cNvSpPr>
          <p:nvPr>
            <p:ph idx="1"/>
          </p:nvPr>
        </p:nvSpPr>
        <p:spPr/>
        <p:txBody>
          <a:bodyPr>
            <a:normAutofit fontScale="92500" lnSpcReduction="10000"/>
          </a:bodyPr>
          <a:lstStyle/>
          <a:p>
            <a:pPr marL="0" algn="just">
              <a:buNone/>
            </a:pPr>
            <a:r>
              <a:rPr lang="it-IT" dirty="0" smtClean="0"/>
              <a:t>La PAS rappresenta una situazione in cui il minore gioca un ruolo cruciale nell’attivazione e nella persistenza del conflitto tra i genitori, egli diventa co-autore di una situazione relazionale familiare che implica una collusione sia a livello </a:t>
            </a:r>
            <a:r>
              <a:rPr lang="it-IT" dirty="0" err="1" smtClean="0"/>
              <a:t>intrafamiliare</a:t>
            </a:r>
            <a:r>
              <a:rPr lang="it-IT" dirty="0" smtClean="0"/>
              <a:t> che extrafamiliare. Il bambino, quindi, non può essere considerato solo come vittima di questa situazione, ma bisogna riconoscerne il ruolo attivo. Solitamente egli inizia a partecipare alla denigrazione del genitore bersaglio in un’età compresa tra i 9 e i 12 anni, in genere dopo un tempo più o meno lungo di affidamento al genitore alienante.</a:t>
            </a:r>
            <a:endParaRPr lang="it-IT" dirty="0"/>
          </a:p>
        </p:txBody>
      </p:sp>
      <p:sp>
        <p:nvSpPr>
          <p:cNvPr id="4" name="Segnaposto data 3"/>
          <p:cNvSpPr>
            <a:spLocks noGrp="1"/>
          </p:cNvSpPr>
          <p:nvPr>
            <p:ph type="dt" sz="half" idx="10"/>
          </p:nvPr>
        </p:nvSpPr>
        <p:spPr/>
        <p:txBody>
          <a:bodyPr/>
          <a:lstStyle/>
          <a:p>
            <a:fld id="{7D490B97-4149-4092-99EB-C902DDC63F4D}" type="datetime1">
              <a:rPr lang="it-IT" smtClean="0"/>
              <a:pPr/>
              <a:t>22/11/2013</a:t>
            </a:fld>
            <a:endParaRPr lang="it-IT"/>
          </a:p>
        </p:txBody>
      </p:sp>
      <p:sp>
        <p:nvSpPr>
          <p:cNvPr id="5" name="Segnaposto piè di pagina 4"/>
          <p:cNvSpPr>
            <a:spLocks noGrp="1"/>
          </p:cNvSpPr>
          <p:nvPr>
            <p:ph type="ftr" sz="quarter" idx="11"/>
          </p:nvPr>
        </p:nvSpPr>
        <p:spPr/>
        <p:txBody>
          <a:bodyPr/>
          <a:lstStyle/>
          <a:p>
            <a:r>
              <a:rPr lang="it-IT" smtClean="0"/>
              <a:t>Dott.ssa Iolanda Candidi - Roma</a:t>
            </a:r>
            <a:endParaRPr lang="it-IT"/>
          </a:p>
        </p:txBody>
      </p:sp>
      <p:sp>
        <p:nvSpPr>
          <p:cNvPr id="6" name="Segnaposto numero diapositiva 5"/>
          <p:cNvSpPr>
            <a:spLocks noGrp="1"/>
          </p:cNvSpPr>
          <p:nvPr>
            <p:ph type="sldNum" sz="quarter" idx="12"/>
          </p:nvPr>
        </p:nvSpPr>
        <p:spPr/>
        <p:txBody>
          <a:bodyPr/>
          <a:lstStyle/>
          <a:p>
            <a:fld id="{A7DA20AE-F320-43BD-9300-97E502A9C8AF}" type="slidenum">
              <a:rPr lang="it-IT" smtClean="0"/>
              <a:pPr/>
              <a:t>9</a:t>
            </a:fld>
            <a:endParaRPr lang="it-IT"/>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tice">
  <a:themeElements>
    <a:clrScheme name="Vertic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Vertic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ert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827</TotalTime>
  <Words>2856</Words>
  <Application>Microsoft Office PowerPoint</Application>
  <PresentationFormat>Presentazione su schermo (4:3)</PresentationFormat>
  <Paragraphs>205</Paragraphs>
  <Slides>27</Slides>
  <Notes>1</Notes>
  <HiddenSlides>0</HiddenSlides>
  <MMClips>0</MMClips>
  <ScaleCrop>false</ScaleCrop>
  <HeadingPairs>
    <vt:vector size="4" baseType="variant">
      <vt:variant>
        <vt:lpstr>Tema</vt:lpstr>
      </vt:variant>
      <vt:variant>
        <vt:i4>1</vt:i4>
      </vt:variant>
      <vt:variant>
        <vt:lpstr>Titoli diapositive</vt:lpstr>
      </vt:variant>
      <vt:variant>
        <vt:i4>27</vt:i4>
      </vt:variant>
    </vt:vector>
  </HeadingPairs>
  <TitlesOfParts>
    <vt:vector size="28" baseType="lpstr">
      <vt:lpstr>Vertice</vt:lpstr>
      <vt:lpstr>La P.A.S. Profili di un fenomeno unico Tecniche di individuazione in C.T.U.</vt:lpstr>
      <vt:lpstr>P.A.S.</vt:lpstr>
      <vt:lpstr>Evoluzione dell’infanzia</vt:lpstr>
      <vt:lpstr>Problema riconosciuto</vt:lpstr>
      <vt:lpstr>La Sindrome…</vt:lpstr>
      <vt:lpstr>….la sindrome</vt:lpstr>
      <vt:lpstr>Sintomi Primari</vt:lpstr>
      <vt:lpstr>Il bambino “plasmabile…..”</vt:lpstr>
      <vt:lpstr>……il bambino plasmabile</vt:lpstr>
      <vt:lpstr>Rischio di collusione</vt:lpstr>
      <vt:lpstr>Caratteristiche del minore</vt:lpstr>
      <vt:lpstr>Caratteristiche del minore</vt:lpstr>
      <vt:lpstr>Tipologie di genitore alienante</vt:lpstr>
      <vt:lpstr>Alienante</vt:lpstr>
      <vt:lpstr>Tipologie di genitore alienato</vt:lpstr>
      <vt:lpstr>Alienato</vt:lpstr>
      <vt:lpstr>PAS di grado lieve </vt:lpstr>
      <vt:lpstr>PAS di grado moderato</vt:lpstr>
      <vt:lpstr>PAS di grado grave</vt:lpstr>
      <vt:lpstr>Le conseguenze psicopatologiche della PAS</vt:lpstr>
      <vt:lpstr>Problemi comportamentali</vt:lpstr>
      <vt:lpstr>La Consulenza Tecnica</vt:lpstr>
      <vt:lpstr>La Consulenza Tecnica</vt:lpstr>
      <vt:lpstr>Il mandato del CTU</vt:lpstr>
      <vt:lpstr>Il ruolo del CTU</vt:lpstr>
      <vt:lpstr>Le proposte del CTU</vt:lpstr>
      <vt:lpstr>Diapositiva 27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P.A.S. Profili di un fenomeno unico Tecniche di individuazione in C.T.U.</dc:title>
  <dc:creator>Iolanda</dc:creator>
  <cp:lastModifiedBy>Chiara</cp:lastModifiedBy>
  <cp:revision>104</cp:revision>
  <dcterms:created xsi:type="dcterms:W3CDTF">2013-11-13T13:45:16Z</dcterms:created>
  <dcterms:modified xsi:type="dcterms:W3CDTF">2013-11-22T08:51:27Z</dcterms:modified>
</cp:coreProperties>
</file>